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63" r:id="rId7"/>
    <p:sldId id="258" r:id="rId8"/>
    <p:sldId id="259" r:id="rId9"/>
    <p:sldId id="260" r:id="rId10"/>
    <p:sldId id="261" r:id="rId11"/>
    <p:sldId id="262" r:id="rId12"/>
    <p:sldId id="264" r:id="rId13"/>
    <p:sldId id="265" r:id="rId14"/>
    <p:sldId id="266" r:id="rId15"/>
    <p:sldId id="269" r:id="rId16"/>
    <p:sldId id="267" r:id="rId17"/>
    <p:sldId id="268"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18" autoAdjust="0"/>
    <p:restoredTop sz="94660"/>
  </p:normalViewPr>
  <p:slideViewPr>
    <p:cSldViewPr>
      <p:cViewPr varScale="1">
        <p:scale>
          <a:sx n="81" d="100"/>
          <a:sy n="81" d="100"/>
        </p:scale>
        <p:origin x="68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24FBC74-1B28-4A92-9C55-AF2B3E9DD241}" type="datetimeFigureOut">
              <a:rPr lang="en-US" smtClean="0"/>
              <a:pPr/>
              <a:t>3/5/2019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B8D1187-499E-40F7-A664-9D1EBED4776F}" type="slidenum">
              <a:rPr lang="en-US" smtClean="0"/>
              <a:pPr/>
              <a:t>‹#›</a:t>
            </a:fld>
            <a:endParaRPr lang="en-US" dirty="0"/>
          </a:p>
        </p:txBody>
      </p:sp>
    </p:spTree>
    <p:extLst>
      <p:ext uri="{BB962C8B-B14F-4D97-AF65-F5344CB8AC3E}">
        <p14:creationId xmlns:p14="http://schemas.microsoft.com/office/powerpoint/2010/main" val="4252132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13-VH-160 PPT template_bkg.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457200" y="1143000"/>
            <a:ext cx="4572000" cy="2438400"/>
          </a:xfrm>
        </p:spPr>
        <p:txBody>
          <a:bodyPr/>
          <a:lstStyle>
            <a:lvl1pPr algn="l">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810001"/>
            <a:ext cx="4572000" cy="23622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descr="Vidant_Bertie_rgb.png"/>
          <p:cNvPicPr>
            <a:picLocks noChangeAspect="1"/>
          </p:cNvPicPr>
          <p:nvPr userDrawn="1"/>
        </p:nvPicPr>
        <p:blipFill>
          <a:blip r:embed="rId3" cstate="print"/>
          <a:stretch>
            <a:fillRect/>
          </a:stretch>
        </p:blipFill>
        <p:spPr>
          <a:xfrm>
            <a:off x="6343650" y="457200"/>
            <a:ext cx="2571750" cy="20574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chemeClr val="bg2"/>
              </a:buClr>
              <a:buFont typeface="Arial" pitchFamily="34" charset="0"/>
              <a:buChar char="•"/>
              <a:defRPr/>
            </a:lvl1pPr>
            <a:lvl2pPr>
              <a:buClr>
                <a:schemeClr val="bg2"/>
              </a:buClr>
              <a:buFont typeface="Arial" pitchFamily="34" charset="0"/>
              <a:buChar char="•"/>
              <a:defRPr/>
            </a:lvl2pPr>
            <a:lvl3pPr>
              <a:buClr>
                <a:schemeClr val="bg2"/>
              </a:buClr>
              <a:buFont typeface="Arial" pitchFamily="34" charset="0"/>
              <a:buChar char="•"/>
              <a:defRPr/>
            </a:lvl3pPr>
            <a:lvl4pPr>
              <a:buClr>
                <a:schemeClr val="bg2"/>
              </a:buClr>
              <a:buFont typeface="Arial" pitchFamily="34" charset="0"/>
              <a:buChar char="•"/>
              <a:defRPr/>
            </a:lvl4pPr>
            <a:lvl5pPr>
              <a:buClr>
                <a:schemeClr val="bg2"/>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7275FC3D-ACA7-4307-9098-D351F86C5551}" type="datetime1">
              <a:rPr lang="en-US" smtClean="0"/>
              <a:pPr/>
              <a:t>3/5/2019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9B8DC37-36E7-4B5B-90A1-B6DF1BD90A98}" type="slidenum">
              <a:rPr lang="en-US" smtClean="0"/>
              <a:pPr/>
              <a:t>‹#›</a:t>
            </a:fld>
            <a:endParaRPr lang="en-US" dirty="0"/>
          </a:p>
        </p:txBody>
      </p:sp>
      <p:sp>
        <p:nvSpPr>
          <p:cNvPr id="8" name="Title Placeholder 1"/>
          <p:cNvSpPr>
            <a:spLocks noGrp="1"/>
          </p:cNvSpPr>
          <p:nvPr>
            <p:ph type="title"/>
          </p:nvPr>
        </p:nvSpPr>
        <p:spPr>
          <a:xfrm>
            <a:off x="457200" y="228600"/>
            <a:ext cx="6248400" cy="7921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buClr>
                <a:schemeClr val="bg2"/>
              </a:buClr>
              <a:buFont typeface="Arial" pitchFamily="34" charset="0"/>
              <a:buChar char="•"/>
              <a:defRPr sz="2800"/>
            </a:lvl1pPr>
            <a:lvl2pPr>
              <a:buClr>
                <a:schemeClr val="bg2"/>
              </a:buClr>
              <a:buFont typeface="Arial" pitchFamily="34" charset="0"/>
              <a:buChar char="•"/>
              <a:defRPr sz="2400"/>
            </a:lvl2pPr>
            <a:lvl3pPr>
              <a:buClr>
                <a:schemeClr val="bg2"/>
              </a:buClr>
              <a:buFont typeface="Arial" pitchFamily="34" charset="0"/>
              <a:buChar char="•"/>
              <a:defRPr sz="2000"/>
            </a:lvl3pPr>
            <a:lvl4pPr>
              <a:buClr>
                <a:schemeClr val="bg2"/>
              </a:buClr>
              <a:buFont typeface="Arial" pitchFamily="34" charset="0"/>
              <a:buChar char="•"/>
              <a:defRPr sz="1800"/>
            </a:lvl4pPr>
            <a:lvl5pPr>
              <a:buClr>
                <a:schemeClr val="bg2"/>
              </a:buClr>
              <a:buFont typeface="Arial" pitchFamily="34" charset="0"/>
              <a:buChar cha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buClr>
                <a:schemeClr val="bg2"/>
              </a:buClr>
              <a:buFont typeface="Arial" pitchFamily="34" charset="0"/>
              <a:buChar char="•"/>
              <a:defRPr sz="2800"/>
            </a:lvl1pPr>
            <a:lvl2pPr>
              <a:buClr>
                <a:schemeClr val="bg2"/>
              </a:buClr>
              <a:buFont typeface="Arial" pitchFamily="34" charset="0"/>
              <a:buChar char="•"/>
              <a:defRPr sz="2400"/>
            </a:lvl2pPr>
            <a:lvl3pPr>
              <a:buClr>
                <a:schemeClr val="bg2"/>
              </a:buClr>
              <a:buFont typeface="Arial" pitchFamily="34" charset="0"/>
              <a:buChar char="•"/>
              <a:defRPr sz="2000"/>
            </a:lvl3pPr>
            <a:lvl4pPr>
              <a:buClr>
                <a:schemeClr val="bg2"/>
              </a:buClr>
              <a:buFont typeface="Arial" pitchFamily="34" charset="0"/>
              <a:buChar char="•"/>
              <a:defRPr sz="1800"/>
            </a:lvl4pPr>
            <a:lvl5pPr>
              <a:buClr>
                <a:schemeClr val="bg2"/>
              </a:buClr>
              <a:buFont typeface="Arial" pitchFamily="34" charset="0"/>
              <a:buChar cha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E8DAB893-76AC-4517-B11E-1C6FF3407641}" type="datetime1">
              <a:rPr lang="en-US" smtClean="0"/>
              <a:pPr/>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B8DC37-36E7-4B5B-90A1-B6DF1BD90A98}" type="slidenum">
              <a:rPr lang="en-US" smtClean="0"/>
              <a:pPr/>
              <a:t>‹#›</a:t>
            </a:fld>
            <a:endParaRPr lang="en-US" dirty="0"/>
          </a:p>
        </p:txBody>
      </p:sp>
      <p:sp>
        <p:nvSpPr>
          <p:cNvPr id="9" name="Title Placeholder 1"/>
          <p:cNvSpPr>
            <a:spLocks noGrp="1"/>
          </p:cNvSpPr>
          <p:nvPr>
            <p:ph type="title"/>
          </p:nvPr>
        </p:nvSpPr>
        <p:spPr>
          <a:xfrm>
            <a:off x="457200" y="228600"/>
            <a:ext cx="8229600" cy="7921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78B58E-DF48-413C-9E05-1CB8E0880570}" type="datetime1">
              <a:rPr lang="en-US" smtClean="0"/>
              <a:pPr/>
              <a:t>3/5/2019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B8DC37-36E7-4B5B-90A1-B6DF1BD90A9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5A297-33D0-4FB3-8704-24C5E3D681AA}" type="datetime1">
              <a:rPr lang="en-US" smtClean="0"/>
              <a:pPr/>
              <a:t>3/5/2019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9B8DC37-36E7-4B5B-90A1-B6DF1BD90A9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3008313" cy="1162050"/>
          </a:xfrm>
        </p:spPr>
        <p:txBody>
          <a:bodyPr anchor="t"/>
          <a:lstStyle>
            <a:lvl1pPr algn="l">
              <a:defRPr sz="2000"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600200"/>
            <a:ext cx="5111750" cy="4525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124200"/>
            <a:ext cx="3008313" cy="3001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60C28-36F0-4870-A073-5890AD483336}" type="datetime1">
              <a:rPr lang="en-US" smtClean="0"/>
              <a:pPr/>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B8DC37-36E7-4B5B-90A1-B6DF1BD90A9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523999"/>
            <a:ext cx="5486400" cy="3203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861380-E885-4D38-81B9-D9D3A2DAE2C5}" type="datetime1">
              <a:rPr lang="en-US" smtClean="0"/>
              <a:pPr/>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B8DC37-36E7-4B5B-90A1-B6DF1BD90A9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21A7CD-5A36-492A-B4BA-A0B8D1D402DB}" type="datetime1">
              <a:rPr lang="en-US" smtClean="0"/>
              <a:pPr/>
              <a:t>3/5/2019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B8DC37-36E7-4B5B-90A1-B6DF1BD90A9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13-VH-160 PPT template_bkg2.jpg"/>
          <p:cNvPicPr>
            <a:picLocks noChangeAspect="1"/>
          </p:cNvPicPr>
          <p:nvPr userDrawn="1"/>
        </p:nvPicPr>
        <p:blipFill>
          <a:blip r:embed="rId10" cstate="print"/>
          <a:stretch>
            <a:fillRect/>
          </a:stretch>
        </p:blipFill>
        <p:spPr>
          <a:xfrm>
            <a:off x="0" y="0"/>
            <a:ext cx="9144000" cy="1243584"/>
          </a:xfrm>
          <a:prstGeom prst="rect">
            <a:avLst/>
          </a:prstGeom>
        </p:spPr>
      </p:pic>
      <p:sp>
        <p:nvSpPr>
          <p:cNvPr id="2" name="Title Placeholder 1"/>
          <p:cNvSpPr>
            <a:spLocks noGrp="1"/>
          </p:cNvSpPr>
          <p:nvPr>
            <p:ph type="title"/>
          </p:nvPr>
        </p:nvSpPr>
        <p:spPr>
          <a:xfrm>
            <a:off x="457200" y="228600"/>
            <a:ext cx="6248400" cy="7921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CC8E881-8AF8-4FA9-8A7E-F28C605DE34B}" type="datetime1">
              <a:rPr lang="en-US" smtClean="0"/>
              <a:pPr/>
              <a:t>3/5/2019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endParaRPr lang="en-US" dirty="0"/>
          </a:p>
        </p:txBody>
      </p:sp>
      <p:pic>
        <p:nvPicPr>
          <p:cNvPr id="14" name="Picture 13" descr="Vidant_Bertie_rgb.png"/>
          <p:cNvPicPr>
            <a:picLocks noChangeAspect="1"/>
          </p:cNvPicPr>
          <p:nvPr userDrawn="1"/>
        </p:nvPicPr>
        <p:blipFill>
          <a:blip r:embed="rId11" cstate="print"/>
          <a:stretch>
            <a:fillRect/>
          </a:stretch>
        </p:blipFill>
        <p:spPr>
          <a:xfrm>
            <a:off x="7239000" y="-45720"/>
            <a:ext cx="1771650" cy="141732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 id="2147483657" r:id="rId7"/>
    <p:sldLayoutId id="2147483658" r:id="rId8"/>
  </p:sldLayoutIdLst>
  <p:hf hdr="0" ftr="0" dt="0"/>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chemeClr val="bg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bg2"/>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bg2"/>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bg2"/>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bg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43000"/>
            <a:ext cx="5715000" cy="2971800"/>
          </a:xfrm>
        </p:spPr>
        <p:txBody>
          <a:bodyPr/>
          <a:lstStyle/>
          <a:p>
            <a:pPr algn="ctr"/>
            <a:r>
              <a:rPr lang="en-US" dirty="0"/>
              <a:t>Dementia Friendly </a:t>
            </a:r>
            <a:r>
              <a:rPr lang="en-US" dirty="0" smtClean="0"/>
              <a:t>Hospital </a:t>
            </a:r>
            <a:r>
              <a:rPr lang="en-US" dirty="0"/>
              <a:t/>
            </a:r>
            <a:br>
              <a:rPr lang="en-US" dirty="0"/>
            </a:br>
            <a:r>
              <a:rPr lang="en-US" dirty="0" smtClean="0"/>
              <a:t>and</a:t>
            </a:r>
            <a:br>
              <a:rPr lang="en-US" dirty="0" smtClean="0"/>
            </a:br>
            <a:r>
              <a:rPr lang="en-US" dirty="0" smtClean="0"/>
              <a:t> Comfort Companions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1523999"/>
          </a:xfrm>
        </p:spPr>
        <p:txBody>
          <a:bodyPr>
            <a:normAutofit fontScale="55000" lnSpcReduction="20000"/>
          </a:bodyPr>
          <a:lstStyle/>
          <a:p>
            <a:r>
              <a:rPr lang="en-US" dirty="0"/>
              <a:t>Patient Companion Volunteers are available to sit with patients, who have dementia, and do not have family with them or if the family needs a break.  Please note, we may not be able to meet all the needs, but will make every effort to cover as many hours as possible.  The volunteer should always check in with the charge nurse and is aware to escalate any concerns – the volunteer may also hand-off information during shift change.</a:t>
            </a:r>
          </a:p>
          <a:p>
            <a:endParaRPr lang="en-US" dirty="0"/>
          </a:p>
        </p:txBody>
      </p:sp>
      <p:sp>
        <p:nvSpPr>
          <p:cNvPr id="3" name="Slide Number Placeholder 2"/>
          <p:cNvSpPr>
            <a:spLocks noGrp="1"/>
          </p:cNvSpPr>
          <p:nvPr>
            <p:ph type="sldNum" sz="quarter" idx="12"/>
          </p:nvPr>
        </p:nvSpPr>
        <p:spPr/>
        <p:txBody>
          <a:bodyPr/>
          <a:lstStyle/>
          <a:p>
            <a:fld id="{99B8DC37-36E7-4B5B-90A1-B6DF1BD90A98}" type="slidenum">
              <a:rPr lang="en-US" smtClean="0"/>
              <a:pPr/>
              <a:t>10</a:t>
            </a:fld>
            <a:endParaRPr lang="en-US" dirty="0"/>
          </a:p>
        </p:txBody>
      </p:sp>
      <p:sp>
        <p:nvSpPr>
          <p:cNvPr id="4" name="Title 3"/>
          <p:cNvSpPr>
            <a:spLocks noGrp="1"/>
          </p:cNvSpPr>
          <p:nvPr>
            <p:ph type="title"/>
          </p:nvPr>
        </p:nvSpPr>
        <p:spPr/>
        <p:txBody>
          <a:bodyPr/>
          <a:lstStyle/>
          <a:p>
            <a:r>
              <a:rPr lang="en-US" dirty="0" smtClean="0"/>
              <a:t>Comfort Companion Role	</a:t>
            </a:r>
            <a:endParaRPr lang="en-US" dirty="0"/>
          </a:p>
        </p:txBody>
      </p:sp>
      <p:sp>
        <p:nvSpPr>
          <p:cNvPr id="5" name="TextBox 4"/>
          <p:cNvSpPr txBox="1"/>
          <p:nvPr/>
        </p:nvSpPr>
        <p:spPr>
          <a:xfrm>
            <a:off x="304800" y="3124200"/>
            <a:ext cx="3657600" cy="3693319"/>
          </a:xfrm>
          <a:prstGeom prst="rect">
            <a:avLst/>
          </a:prstGeom>
          <a:noFill/>
        </p:spPr>
        <p:txBody>
          <a:bodyPr wrap="square" rtlCol="0">
            <a:spAutoFit/>
          </a:bodyPr>
          <a:lstStyle/>
          <a:p>
            <a:pPr algn="ctr"/>
            <a:r>
              <a:rPr lang="en-US" b="1" dirty="0" smtClean="0"/>
              <a:t>What Volunteers CAN do:</a:t>
            </a:r>
          </a:p>
          <a:p>
            <a:pPr marL="285750" indent="-285750">
              <a:buFont typeface="Arial" panose="020B0604020202020204" pitchFamily="34" charset="0"/>
              <a:buChar char="•"/>
            </a:pPr>
            <a:r>
              <a:rPr lang="en-US" dirty="0" smtClean="0"/>
              <a:t>Provide emotional support to patents and families</a:t>
            </a:r>
          </a:p>
          <a:p>
            <a:pPr marL="285750" indent="-285750">
              <a:buFont typeface="Arial" panose="020B0604020202020204" pitchFamily="34" charset="0"/>
              <a:buChar char="•"/>
            </a:pPr>
            <a:r>
              <a:rPr lang="en-US" dirty="0" smtClean="0"/>
              <a:t>Redirect behaviors by using the tools provided such as music, dolls, etc. </a:t>
            </a:r>
          </a:p>
          <a:p>
            <a:pPr marL="285750" indent="-285750">
              <a:buFont typeface="Arial" panose="020B0604020202020204" pitchFamily="34" charset="0"/>
              <a:buChar char="•"/>
            </a:pPr>
            <a:r>
              <a:rPr lang="en-US" dirty="0" smtClean="0"/>
              <a:t>Use warm wash clothes to wash hands and face</a:t>
            </a:r>
          </a:p>
          <a:p>
            <a:pPr marL="285750" indent="-285750">
              <a:buFont typeface="Arial" panose="020B0604020202020204" pitchFamily="34" charset="0"/>
              <a:buChar char="•"/>
            </a:pPr>
            <a:r>
              <a:rPr lang="en-US" dirty="0" smtClean="0"/>
              <a:t>Feed patients – as long as there are no swallowing issues</a:t>
            </a:r>
          </a:p>
          <a:p>
            <a:pPr marL="285750" indent="-285750">
              <a:buFont typeface="Arial" panose="020B0604020202020204" pitchFamily="34" charset="0"/>
              <a:buChar char="•"/>
            </a:pPr>
            <a:r>
              <a:rPr lang="en-US" dirty="0" smtClean="0"/>
              <a:t>Walk – as long as the patient is not a fall risk</a:t>
            </a:r>
          </a:p>
          <a:p>
            <a:pPr marL="285750" indent="-285750">
              <a:buFont typeface="Arial" panose="020B0604020202020204" pitchFamily="34" charset="0"/>
              <a:buChar char="•"/>
            </a:pPr>
            <a:endParaRPr lang="en-US" dirty="0"/>
          </a:p>
        </p:txBody>
      </p:sp>
      <p:sp>
        <p:nvSpPr>
          <p:cNvPr id="6" name="TextBox 5"/>
          <p:cNvSpPr txBox="1"/>
          <p:nvPr/>
        </p:nvSpPr>
        <p:spPr>
          <a:xfrm>
            <a:off x="4572000" y="3124199"/>
            <a:ext cx="3657600" cy="2031325"/>
          </a:xfrm>
          <a:prstGeom prst="rect">
            <a:avLst/>
          </a:prstGeom>
          <a:noFill/>
        </p:spPr>
        <p:txBody>
          <a:bodyPr wrap="square" rtlCol="0">
            <a:spAutoFit/>
          </a:bodyPr>
          <a:lstStyle/>
          <a:p>
            <a:pPr algn="ctr"/>
            <a:r>
              <a:rPr lang="en-US" b="1" dirty="0" smtClean="0"/>
              <a:t>What Volunteers CANNOT do:</a:t>
            </a:r>
          </a:p>
          <a:p>
            <a:pPr marL="285750" indent="-285750">
              <a:buFont typeface="Arial" panose="020B0604020202020204" pitchFamily="34" charset="0"/>
              <a:buChar char="•"/>
            </a:pPr>
            <a:r>
              <a:rPr lang="en-US" dirty="0" smtClean="0"/>
              <a:t>Replace the role of clinical staff</a:t>
            </a:r>
          </a:p>
          <a:p>
            <a:pPr marL="285750" indent="-285750">
              <a:buFont typeface="Arial" panose="020B0604020202020204" pitchFamily="34" charset="0"/>
              <a:buChar char="•"/>
            </a:pPr>
            <a:r>
              <a:rPr lang="en-US" dirty="0" smtClean="0"/>
              <a:t>Help with personal hygiene (bathing, restroom, dressing)</a:t>
            </a:r>
          </a:p>
          <a:p>
            <a:pPr marL="285750" indent="-285750">
              <a:buFont typeface="Arial" panose="020B0604020202020204" pitchFamily="34" charset="0"/>
              <a:buChar char="•"/>
            </a:pPr>
            <a:r>
              <a:rPr lang="en-US" dirty="0" smtClean="0"/>
              <a:t>Lifting – providing physical assistance to turn patients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43350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9B8DC37-36E7-4B5B-90A1-B6DF1BD90A98}" type="slidenum">
              <a:rPr lang="en-US" smtClean="0"/>
              <a:pPr/>
              <a:t>11</a:t>
            </a:fld>
            <a:endParaRPr lang="en-US" dirty="0"/>
          </a:p>
        </p:txBody>
      </p:sp>
      <p:sp>
        <p:nvSpPr>
          <p:cNvPr id="4" name="Title 3"/>
          <p:cNvSpPr>
            <a:spLocks noGrp="1"/>
          </p:cNvSpPr>
          <p:nvPr>
            <p:ph type="title"/>
          </p:nvPr>
        </p:nvSpPr>
        <p:spPr/>
        <p:txBody>
          <a:bodyPr/>
          <a:lstStyle/>
          <a:p>
            <a:r>
              <a:rPr lang="en-US" dirty="0" smtClean="0"/>
              <a:t>Comfort Companion Workflow</a:t>
            </a:r>
            <a:endParaRPr lang="en-US" dirty="0"/>
          </a:p>
        </p:txBody>
      </p:sp>
      <p:sp>
        <p:nvSpPr>
          <p:cNvPr id="7" name="Rectangle 3"/>
          <p:cNvSpPr>
            <a:spLocks noChangeArrowheads="1"/>
          </p:cNvSpPr>
          <p:nvPr/>
        </p:nvSpPr>
        <p:spPr bwMode="auto">
          <a:xfrm>
            <a:off x="1676400" y="10820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Dementia Comfort Companions will be trained in all the above roles and responsibilities, as well as reinforcement of skills taught during their previously attended Dementia Friendly Essentials Training. The Hospital Volunteer Department will be facilitating these responsibilities/dementia reinforcement sessions.</a:t>
            </a:r>
            <a:endParaRPr kumimoji="0" lang="en-US" altLang="en-US" sz="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sng"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Dementia Comfort Companions will not:</a:t>
            </a:r>
            <a:endParaRPr kumimoji="0" lang="en-US" altLang="en-US" sz="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Replace the role of Clinical Staff</a:t>
            </a:r>
            <a:endParaRPr kumimoji="0" lang="en-US" altLang="en-US" sz="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Help with personal  hygiene needs (bathing, restroom, and dressing)</a:t>
            </a:r>
            <a:endParaRPr kumimoji="0" lang="en-US" altLang="en-US" sz="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Lift or provide physical assistance in turning and repositioning patients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TextBox 7"/>
          <p:cNvSpPr txBox="1"/>
          <p:nvPr/>
        </p:nvSpPr>
        <p:spPr>
          <a:xfrm>
            <a:off x="228600" y="1447800"/>
            <a:ext cx="8686800" cy="1200329"/>
          </a:xfrm>
          <a:prstGeom prst="rect">
            <a:avLst/>
          </a:prstGeom>
          <a:noFill/>
        </p:spPr>
        <p:txBody>
          <a:bodyPr wrap="square" rtlCol="0">
            <a:spAutoFit/>
          </a:bodyPr>
          <a:lstStyle/>
          <a:p>
            <a:r>
              <a:rPr lang="en-US" dirty="0"/>
              <a:t>Dementia Comfort Companions will receive Dementia Friendly Essentials training which includes Dementia Basics, Dementia Friendly Hospital rationale and initiatives, Hand Under Hand and Positive Approach to Care techniques, along with Practical Tips in Caring for someone with dementia</a:t>
            </a:r>
            <a:r>
              <a:rPr lang="en-US" dirty="0" smtClean="0"/>
              <a:t>. </a:t>
            </a:r>
            <a:endParaRPr lang="en-US" dirty="0"/>
          </a:p>
        </p:txBody>
      </p:sp>
      <p:sp>
        <p:nvSpPr>
          <p:cNvPr id="9" name="Rectangle 8"/>
          <p:cNvSpPr/>
          <p:nvPr/>
        </p:nvSpPr>
        <p:spPr>
          <a:xfrm>
            <a:off x="304800" y="2908563"/>
            <a:ext cx="8382000" cy="981423"/>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Dementia Comfort Companions will </a:t>
            </a:r>
            <a:r>
              <a:rPr lang="en-US" dirty="0" smtClean="0">
                <a:latin typeface="Calibri" panose="020F0502020204030204" pitchFamily="34" charset="0"/>
                <a:ea typeface="Calibri" panose="020F0502020204030204" pitchFamily="34" charset="0"/>
                <a:cs typeface="Times New Roman" panose="02020603050405020304" pitchFamily="18" charset="0"/>
              </a:rPr>
              <a:t>not replace </a:t>
            </a:r>
            <a:r>
              <a:rPr lang="en-US" dirty="0">
                <a:latin typeface="Calibri" panose="020F0502020204030204" pitchFamily="34" charset="0"/>
                <a:ea typeface="Calibri" panose="020F0502020204030204" pitchFamily="34" charset="0"/>
                <a:cs typeface="Times New Roman" panose="02020603050405020304" pitchFamily="18" charset="0"/>
              </a:rPr>
              <a:t>the role of Clinical </a:t>
            </a:r>
            <a:r>
              <a:rPr lang="en-US" dirty="0" smtClean="0">
                <a:latin typeface="Calibri" panose="020F0502020204030204" pitchFamily="34" charset="0"/>
                <a:ea typeface="Calibri" panose="020F0502020204030204" pitchFamily="34" charset="0"/>
                <a:cs typeface="Times New Roman" panose="02020603050405020304" pitchFamily="18" charset="0"/>
              </a:rPr>
              <a:t>Staff, help </a:t>
            </a:r>
            <a:r>
              <a:rPr lang="en-US" dirty="0">
                <a:latin typeface="Calibri" panose="020F0502020204030204" pitchFamily="34" charset="0"/>
                <a:ea typeface="Calibri" panose="020F0502020204030204" pitchFamily="34" charset="0"/>
                <a:cs typeface="Times New Roman" panose="02020603050405020304" pitchFamily="18" charset="0"/>
              </a:rPr>
              <a:t>with personal  hygiene needs (bathing, restroom, and dressing</a:t>
            </a:r>
            <a:r>
              <a:rPr lang="en-US" dirty="0" smtClean="0">
                <a:latin typeface="Calibri" panose="020F0502020204030204" pitchFamily="34" charset="0"/>
                <a:ea typeface="Calibri" panose="020F0502020204030204" pitchFamily="34" charset="0"/>
                <a:cs typeface="Times New Roman" panose="02020603050405020304" pitchFamily="18" charset="0"/>
              </a:rPr>
              <a:t>), lift </a:t>
            </a:r>
            <a:r>
              <a:rPr lang="en-US" dirty="0">
                <a:latin typeface="Calibri" panose="020F0502020204030204" pitchFamily="34" charset="0"/>
                <a:ea typeface="Calibri" panose="020F0502020204030204" pitchFamily="34" charset="0"/>
                <a:cs typeface="Times New Roman" panose="02020603050405020304" pitchFamily="18" charset="0"/>
              </a:rPr>
              <a:t>or provide physical assistance in turning and repositioning patients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p:cNvSpPr txBox="1"/>
          <p:nvPr/>
        </p:nvSpPr>
        <p:spPr>
          <a:xfrm>
            <a:off x="198783" y="4199838"/>
            <a:ext cx="8686800" cy="2585323"/>
          </a:xfrm>
          <a:prstGeom prst="rect">
            <a:avLst/>
          </a:prstGeom>
          <a:noFill/>
        </p:spPr>
        <p:txBody>
          <a:bodyPr wrap="square" rtlCol="0">
            <a:spAutoFit/>
          </a:bodyPr>
          <a:lstStyle/>
          <a:p>
            <a:pPr algn="ctr"/>
            <a:r>
              <a:rPr lang="en-US" b="1" dirty="0" smtClean="0">
                <a:solidFill>
                  <a:srgbClr val="7030A0"/>
                </a:solidFill>
              </a:rPr>
              <a:t>WORKFLOW</a:t>
            </a:r>
          </a:p>
          <a:p>
            <a:r>
              <a:rPr lang="en-US" b="1" dirty="0" smtClean="0">
                <a:solidFill>
                  <a:srgbClr val="7030A0"/>
                </a:solidFill>
              </a:rPr>
              <a:t>INFORM:   </a:t>
            </a:r>
            <a:r>
              <a:rPr lang="en-US" dirty="0" smtClean="0"/>
              <a:t>inform nursing staff when companion arrives &amp; when leaving</a:t>
            </a:r>
          </a:p>
          <a:p>
            <a:r>
              <a:rPr lang="en-US" b="1" dirty="0" smtClean="0">
                <a:solidFill>
                  <a:srgbClr val="7030A0"/>
                </a:solidFill>
              </a:rPr>
              <a:t>REPORT:  </a:t>
            </a:r>
            <a:r>
              <a:rPr lang="en-US" dirty="0" smtClean="0"/>
              <a:t>Report to nurse if there are any updates/changes pertaining to patient</a:t>
            </a:r>
          </a:p>
          <a:p>
            <a:r>
              <a:rPr lang="en-US" b="1" dirty="0" smtClean="0">
                <a:solidFill>
                  <a:srgbClr val="7030A0"/>
                </a:solidFill>
              </a:rPr>
              <a:t>SUPPORT:  </a:t>
            </a:r>
            <a:r>
              <a:rPr lang="en-US" dirty="0" smtClean="0"/>
              <a:t>Provide emotional support to patients, families and caregivers</a:t>
            </a:r>
          </a:p>
          <a:p>
            <a:r>
              <a:rPr lang="en-US" b="1" dirty="0" smtClean="0">
                <a:solidFill>
                  <a:srgbClr val="7030A0"/>
                </a:solidFill>
              </a:rPr>
              <a:t>GET TO KNOW ME:  </a:t>
            </a:r>
            <a:r>
              <a:rPr lang="en-US" dirty="0" smtClean="0"/>
              <a:t>Review “All About Me” document &amp; use this information to interact </a:t>
            </a:r>
          </a:p>
          <a:p>
            <a:r>
              <a:rPr lang="en-US" dirty="0"/>
              <a:t> </a:t>
            </a:r>
            <a:r>
              <a:rPr lang="en-US" dirty="0" smtClean="0"/>
              <a:t>                   with patient.  This document is located on the inside door of the clothes</a:t>
            </a:r>
          </a:p>
          <a:p>
            <a:r>
              <a:rPr lang="en-US" dirty="0"/>
              <a:t> </a:t>
            </a:r>
            <a:r>
              <a:rPr lang="en-US" dirty="0" smtClean="0"/>
              <a:t>                   closet on Med/Surg and ICU units. </a:t>
            </a:r>
          </a:p>
          <a:p>
            <a:r>
              <a:rPr lang="en-US" b="1" dirty="0" smtClean="0">
                <a:solidFill>
                  <a:srgbClr val="7030A0"/>
                </a:solidFill>
              </a:rPr>
              <a:t>ENGAGE:  </a:t>
            </a:r>
            <a:r>
              <a:rPr lang="en-US" dirty="0" smtClean="0"/>
              <a:t>When appropriate, engage patients in activities in “Busy Bags”</a:t>
            </a:r>
          </a:p>
          <a:p>
            <a:r>
              <a:rPr lang="en-US" dirty="0" smtClean="0"/>
              <a:t> </a:t>
            </a:r>
            <a:endParaRPr lang="en-US" dirty="0"/>
          </a:p>
        </p:txBody>
      </p:sp>
    </p:spTree>
    <p:extLst>
      <p:ext uri="{BB962C8B-B14F-4D97-AF65-F5344CB8AC3E}">
        <p14:creationId xmlns:p14="http://schemas.microsoft.com/office/powerpoint/2010/main" val="1496803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b="1" dirty="0" smtClean="0">
                <a:solidFill>
                  <a:srgbClr val="7030A0"/>
                </a:solidFill>
              </a:rPr>
              <a:t>HYGIENE:  </a:t>
            </a:r>
            <a:r>
              <a:rPr lang="en-US" sz="1800" dirty="0" smtClean="0"/>
              <a:t>Use warm wash clothes to wash the patient’s hands and face.</a:t>
            </a:r>
          </a:p>
          <a:p>
            <a:pPr marL="0" indent="0">
              <a:buNone/>
            </a:pPr>
            <a:r>
              <a:rPr lang="en-US" sz="1800" b="1" dirty="0" smtClean="0">
                <a:solidFill>
                  <a:srgbClr val="7030A0"/>
                </a:solidFill>
              </a:rPr>
              <a:t>HYDRATE/NOURISH:  </a:t>
            </a:r>
            <a:r>
              <a:rPr lang="en-US" sz="1800" dirty="0" smtClean="0"/>
              <a:t>Discuss with nurse before feeding – Companions can feed **as </a:t>
            </a:r>
          </a:p>
          <a:p>
            <a:pPr marL="0" indent="0">
              <a:buNone/>
            </a:pPr>
            <a:r>
              <a:rPr lang="en-US" sz="1800" dirty="0"/>
              <a:t> </a:t>
            </a:r>
            <a:r>
              <a:rPr lang="en-US" sz="1800" dirty="0" smtClean="0"/>
              <a:t>       long as there are no swallowing issues**  Use Hand under Hand technique when</a:t>
            </a:r>
          </a:p>
          <a:p>
            <a:pPr marL="0" indent="0">
              <a:buNone/>
            </a:pPr>
            <a:r>
              <a:rPr lang="en-US" sz="1800" dirty="0"/>
              <a:t> </a:t>
            </a:r>
            <a:r>
              <a:rPr lang="en-US" sz="1800" dirty="0" smtClean="0"/>
              <a:t>       feeding patient.</a:t>
            </a:r>
          </a:p>
          <a:p>
            <a:pPr marL="0" indent="0">
              <a:buNone/>
            </a:pPr>
            <a:r>
              <a:rPr lang="en-US" sz="1800" b="1" dirty="0" smtClean="0">
                <a:solidFill>
                  <a:srgbClr val="7030A0"/>
                </a:solidFill>
              </a:rPr>
              <a:t>AMBULATE:  </a:t>
            </a:r>
            <a:r>
              <a:rPr lang="en-US" sz="1800" dirty="0" smtClean="0"/>
              <a:t>Discuss with nurse before beginning – Companions can walk with </a:t>
            </a:r>
          </a:p>
          <a:p>
            <a:pPr marL="0" indent="0">
              <a:buNone/>
            </a:pPr>
            <a:r>
              <a:rPr lang="en-US" sz="1800" dirty="0"/>
              <a:t> </a:t>
            </a:r>
            <a:r>
              <a:rPr lang="en-US" sz="1800" dirty="0" smtClean="0"/>
              <a:t>        patients as long as the patient is NOT a fall risk.  Use Hand under Hand technique</a:t>
            </a:r>
          </a:p>
          <a:p>
            <a:pPr marL="0" indent="0">
              <a:buNone/>
            </a:pPr>
            <a:r>
              <a:rPr lang="en-US" sz="1800" dirty="0"/>
              <a:t> </a:t>
            </a:r>
            <a:r>
              <a:rPr lang="en-US" sz="1800" dirty="0" smtClean="0"/>
              <a:t>        when walking.</a:t>
            </a:r>
          </a:p>
          <a:p>
            <a:pPr marL="0" indent="0">
              <a:buNone/>
            </a:pPr>
            <a:r>
              <a:rPr lang="en-US" sz="1800" b="1" dirty="0" smtClean="0">
                <a:solidFill>
                  <a:srgbClr val="7030A0"/>
                </a:solidFill>
              </a:rPr>
              <a:t>SOOTH:  </a:t>
            </a:r>
            <a:r>
              <a:rPr lang="en-US" sz="1800" dirty="0" smtClean="0"/>
              <a:t>Use TV Music Channels to create a calm environment. </a:t>
            </a:r>
          </a:p>
          <a:p>
            <a:pPr marL="0" indent="0">
              <a:buNone/>
            </a:pPr>
            <a:endParaRPr lang="en-US" sz="1800" dirty="0"/>
          </a:p>
          <a:p>
            <a:pPr marL="0" indent="0" algn="ctr">
              <a:buNone/>
            </a:pPr>
            <a:r>
              <a:rPr lang="en-US" sz="1800" b="1" dirty="0"/>
              <a:t>Dementia Comfort Companions will be trained in all the above roles and responsibilities, as well as reinforcement of skills taught during their previously attended Dementia Friendly Essentials Training. The Hospital Volunteer Department will be facilitating these responsibilities/dementia reinforcement sessions.</a:t>
            </a:r>
            <a:endParaRPr lang="en-US" sz="1800" dirty="0"/>
          </a:p>
          <a:p>
            <a:pPr marL="0" indent="0">
              <a:buNone/>
            </a:pPr>
            <a:endParaRPr lang="en-US" sz="1800" dirty="0" smtClean="0"/>
          </a:p>
        </p:txBody>
      </p:sp>
      <p:sp>
        <p:nvSpPr>
          <p:cNvPr id="3" name="Slide Number Placeholder 2"/>
          <p:cNvSpPr>
            <a:spLocks noGrp="1"/>
          </p:cNvSpPr>
          <p:nvPr>
            <p:ph type="sldNum" sz="quarter" idx="12"/>
          </p:nvPr>
        </p:nvSpPr>
        <p:spPr/>
        <p:txBody>
          <a:bodyPr/>
          <a:lstStyle/>
          <a:p>
            <a:fld id="{99B8DC37-36E7-4B5B-90A1-B6DF1BD90A98}" type="slidenum">
              <a:rPr lang="en-US" smtClean="0"/>
              <a:pPr/>
              <a:t>12</a:t>
            </a:fld>
            <a:endParaRPr lang="en-US" dirty="0"/>
          </a:p>
        </p:txBody>
      </p:sp>
      <p:sp>
        <p:nvSpPr>
          <p:cNvPr id="4" name="Title 3"/>
          <p:cNvSpPr>
            <a:spLocks noGrp="1"/>
          </p:cNvSpPr>
          <p:nvPr>
            <p:ph type="title"/>
          </p:nvPr>
        </p:nvSpPr>
        <p:spPr/>
        <p:txBody>
          <a:bodyPr/>
          <a:lstStyle/>
          <a:p>
            <a:r>
              <a:rPr lang="en-US" dirty="0" smtClean="0"/>
              <a:t>Workflow  cont. </a:t>
            </a:r>
            <a:endParaRPr lang="en-US" dirty="0"/>
          </a:p>
        </p:txBody>
      </p:sp>
    </p:spTree>
    <p:extLst>
      <p:ext uri="{BB962C8B-B14F-4D97-AF65-F5344CB8AC3E}">
        <p14:creationId xmlns:p14="http://schemas.microsoft.com/office/powerpoint/2010/main" val="1293879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9B8DC37-36E7-4B5B-90A1-B6DF1BD90A98}" type="slidenum">
              <a:rPr lang="en-US" smtClean="0"/>
              <a:pPr/>
              <a:t>13</a:t>
            </a:fld>
            <a:endParaRPr lang="en-US" dirty="0"/>
          </a:p>
        </p:txBody>
      </p:sp>
      <p:sp>
        <p:nvSpPr>
          <p:cNvPr id="4" name="Title 3"/>
          <p:cNvSpPr>
            <a:spLocks noGrp="1"/>
          </p:cNvSpPr>
          <p:nvPr>
            <p:ph type="title"/>
          </p:nvPr>
        </p:nvSpPr>
        <p:spPr/>
        <p:txBody>
          <a:bodyPr/>
          <a:lstStyle/>
          <a:p>
            <a:r>
              <a:rPr lang="en-US" dirty="0" smtClean="0"/>
              <a:t>Comfort Companion Tool Kit</a:t>
            </a:r>
            <a:endParaRPr lang="en-US" dirty="0"/>
          </a:p>
        </p:txBody>
      </p:sp>
      <p:pic>
        <p:nvPicPr>
          <p:cNvPr id="5" name="Content Placeholder 1"/>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5105400" y="1676400"/>
            <a:ext cx="3719945" cy="4268585"/>
          </a:xfrm>
          <a:prstGeom prst="rect">
            <a:avLst/>
          </a:prstGeom>
          <a:noFill/>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6200" y="1358142"/>
            <a:ext cx="5029200" cy="4247317"/>
          </a:xfrm>
          <a:prstGeom prst="rect">
            <a:avLst/>
          </a:prstGeom>
          <a:noFill/>
        </p:spPr>
        <p:txBody>
          <a:bodyPr wrap="square" rtlCol="0">
            <a:spAutoFit/>
          </a:bodyPr>
          <a:lstStyle/>
          <a:p>
            <a:r>
              <a:rPr lang="en-US" b="1" dirty="0"/>
              <a:t>Contents:  </a:t>
            </a:r>
          </a:p>
          <a:p>
            <a:r>
              <a:rPr lang="en-US" dirty="0" smtClean="0"/>
              <a:t>* Music </a:t>
            </a:r>
            <a:r>
              <a:rPr lang="en-US" dirty="0"/>
              <a:t>– can be soothing-consider playing music, singing/humming and rocking</a:t>
            </a:r>
          </a:p>
          <a:p>
            <a:r>
              <a:rPr lang="en-US" dirty="0"/>
              <a:t>        -  cd player and cds</a:t>
            </a:r>
          </a:p>
          <a:p>
            <a:pPr marL="285750" indent="-285750">
              <a:buFont typeface="Arial" panose="020B0604020202020204" pitchFamily="34" charset="0"/>
              <a:buChar char="•"/>
            </a:pPr>
            <a:r>
              <a:rPr lang="en-US" dirty="0"/>
              <a:t>Games (disposable) –use to provide entertainment and enrichment</a:t>
            </a:r>
          </a:p>
          <a:p>
            <a:r>
              <a:rPr lang="en-US" dirty="0"/>
              <a:t>    </a:t>
            </a:r>
            <a:r>
              <a:rPr lang="en-US" dirty="0" smtClean="0"/>
              <a:t>- </a:t>
            </a:r>
            <a:r>
              <a:rPr lang="en-US" dirty="0"/>
              <a:t>playing cards, backgammon, </a:t>
            </a:r>
            <a:r>
              <a:rPr lang="en-US" dirty="0" smtClean="0"/>
              <a:t>match the </a:t>
            </a:r>
            <a:r>
              <a:rPr lang="en-US" dirty="0"/>
              <a:t>pins</a:t>
            </a:r>
          </a:p>
          <a:p>
            <a:pPr marL="285750" indent="-285750">
              <a:buFont typeface="Arial" panose="020B0604020202020204" pitchFamily="34" charset="0"/>
              <a:buChar char="•"/>
            </a:pPr>
            <a:r>
              <a:rPr lang="en-US" dirty="0"/>
              <a:t>Books – reading the patient and showing history pictures can be comforting – patients should not touch books, unless they are disposable</a:t>
            </a:r>
          </a:p>
          <a:p>
            <a:r>
              <a:rPr lang="en-US" dirty="0"/>
              <a:t>         -  nursery rhymes, Life – Century of Change</a:t>
            </a:r>
          </a:p>
          <a:p>
            <a:pPr marL="285750" indent="-285750">
              <a:buFont typeface="Arial" panose="020B0604020202020204" pitchFamily="34" charset="0"/>
              <a:buChar char="•"/>
            </a:pPr>
            <a:r>
              <a:rPr lang="en-US" dirty="0"/>
              <a:t>Coloring books and crayons – use for distraction and enrichment</a:t>
            </a:r>
          </a:p>
          <a:p>
            <a:pPr marL="285750" indent="-285750">
              <a:buFont typeface="Arial" panose="020B0604020202020204" pitchFamily="34" charset="0"/>
              <a:buChar char="•"/>
            </a:pPr>
            <a:r>
              <a:rPr lang="en-US" dirty="0"/>
              <a:t>Baby Dolls (disposable) – rocking/cradling a baby can be comforting to some patients </a:t>
            </a:r>
          </a:p>
        </p:txBody>
      </p:sp>
      <p:sp>
        <p:nvSpPr>
          <p:cNvPr id="7" name="Rectangle 6"/>
          <p:cNvSpPr/>
          <p:nvPr/>
        </p:nvSpPr>
        <p:spPr>
          <a:xfrm>
            <a:off x="228600" y="5842337"/>
            <a:ext cx="8153400" cy="738664"/>
          </a:xfrm>
          <a:prstGeom prst="rect">
            <a:avLst/>
          </a:prstGeom>
        </p:spPr>
        <p:txBody>
          <a:bodyPr wrap="square">
            <a:spAutoFit/>
          </a:bodyPr>
          <a:lstStyle/>
          <a:p>
            <a:r>
              <a:rPr lang="en-US" sz="1400" dirty="0"/>
              <a:t>To ensure infection control, items in contents noted to be disposable should not be reused between patients.  The item may go with the patient upon discharge or be trashed.  All other items on the list should be cleaned with Hydrogen Peroxide (leave wet for 1 minute) and placed back in the box afterwards.  </a:t>
            </a:r>
          </a:p>
        </p:txBody>
      </p:sp>
    </p:spTree>
    <p:extLst>
      <p:ext uri="{BB962C8B-B14F-4D97-AF65-F5344CB8AC3E}">
        <p14:creationId xmlns:p14="http://schemas.microsoft.com/office/powerpoint/2010/main" val="1218056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9B8DC37-36E7-4B5B-90A1-B6DF1BD90A98}" type="slidenum">
              <a:rPr lang="en-US" smtClean="0"/>
              <a:pPr/>
              <a:t>14</a:t>
            </a:fld>
            <a:endParaRPr lang="en-US" dirty="0"/>
          </a:p>
        </p:txBody>
      </p:sp>
      <p:sp>
        <p:nvSpPr>
          <p:cNvPr id="4" name="Title 3"/>
          <p:cNvSpPr>
            <a:spLocks noGrp="1"/>
          </p:cNvSpPr>
          <p:nvPr>
            <p:ph type="title"/>
          </p:nvPr>
        </p:nvSpPr>
        <p:spPr/>
        <p:txBody>
          <a:bodyPr/>
          <a:lstStyle/>
          <a:p>
            <a:r>
              <a:rPr lang="en-US" dirty="0" smtClean="0"/>
              <a:t>Questions</a:t>
            </a:r>
            <a:endParaRPr lang="en-US" dirty="0"/>
          </a:p>
        </p:txBody>
      </p:sp>
      <p:sp>
        <p:nvSpPr>
          <p:cNvPr id="5" name="Content Placeholder 4"/>
          <p:cNvSpPr txBox="1">
            <a:spLocks noGrp="1"/>
          </p:cNvSpPr>
          <p:nvPr>
            <p:ph idx="1"/>
          </p:nvPr>
        </p:nvSpPr>
        <p:spPr>
          <a:xfrm>
            <a:off x="457200" y="1600200"/>
            <a:ext cx="8229600" cy="701731"/>
          </a:xfrm>
          <a:prstGeom prst="rect">
            <a:avLst/>
          </a:prstGeom>
          <a:noFill/>
        </p:spPr>
        <p:txBody>
          <a:bodyPr wrap="square" rtlCol="0">
            <a:spAutoFit/>
          </a:bodyPr>
          <a:lstStyle/>
          <a:p>
            <a:pPr marL="0" indent="0" algn="ctr">
              <a:buNone/>
            </a:pPr>
            <a:r>
              <a:rPr lang="en-US" sz="1800" b="1" dirty="0" smtClean="0"/>
              <a:t>Contact information:  Kelly Cross, Manager, Volunteer Services </a:t>
            </a:r>
          </a:p>
          <a:p>
            <a:pPr marL="0" indent="0" algn="ctr">
              <a:buNone/>
            </a:pPr>
            <a:r>
              <a:rPr lang="en-US" sz="1800" b="1" dirty="0" smtClean="0"/>
              <a:t>252-482-6270 or kelly.cross@vidanthealth.com</a:t>
            </a:r>
            <a:endParaRPr lang="en-US" sz="1800" b="1" dirty="0"/>
          </a:p>
        </p:txBody>
      </p:sp>
      <p:pic>
        <p:nvPicPr>
          <p:cNvPr id="6" name="Picture 2" descr="Image result for dementia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5613" y="2755299"/>
            <a:ext cx="3962400" cy="3575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2032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Dementia Facts</a:t>
            </a:r>
          </a:p>
          <a:p>
            <a:r>
              <a:rPr lang="en-US" dirty="0" smtClean="0"/>
              <a:t>Why Dementia Friendly?</a:t>
            </a:r>
          </a:p>
          <a:p>
            <a:r>
              <a:rPr lang="en-US" dirty="0" smtClean="0"/>
              <a:t>Patient Identifiers</a:t>
            </a:r>
          </a:p>
          <a:p>
            <a:r>
              <a:rPr lang="en-US" dirty="0" smtClean="0"/>
              <a:t>Comfort Companions</a:t>
            </a:r>
          </a:p>
          <a:p>
            <a:endParaRPr lang="en-US" dirty="0"/>
          </a:p>
        </p:txBody>
      </p:sp>
      <p:sp>
        <p:nvSpPr>
          <p:cNvPr id="3" name="Slide Number Placeholder 2"/>
          <p:cNvSpPr>
            <a:spLocks noGrp="1"/>
          </p:cNvSpPr>
          <p:nvPr>
            <p:ph type="sldNum" sz="quarter" idx="12"/>
          </p:nvPr>
        </p:nvSpPr>
        <p:spPr/>
        <p:txBody>
          <a:bodyPr/>
          <a:lstStyle/>
          <a:p>
            <a:fld id="{99B8DC37-36E7-4B5B-90A1-B6DF1BD90A98}" type="slidenum">
              <a:rPr lang="en-US" smtClean="0"/>
              <a:pPr/>
              <a:t>2</a:t>
            </a:fld>
            <a:endParaRPr lang="en-US" dirty="0"/>
          </a:p>
        </p:txBody>
      </p:sp>
      <p:sp>
        <p:nvSpPr>
          <p:cNvPr id="4" name="Title 3"/>
          <p:cNvSpPr>
            <a:spLocks noGrp="1"/>
          </p:cNvSpPr>
          <p:nvPr>
            <p:ph type="title"/>
          </p:nvPr>
        </p:nvSpPr>
        <p:spPr>
          <a:xfrm>
            <a:off x="457200" y="274638"/>
            <a:ext cx="6324600" cy="792162"/>
          </a:xfrm>
        </p:spPr>
        <p:txBody>
          <a:bodyPr>
            <a:normAutofit fontScale="90000"/>
          </a:bodyPr>
          <a:lstStyle/>
          <a:p>
            <a:r>
              <a:rPr lang="en-US" dirty="0" smtClean="0"/>
              <a:t>Objectives</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756150"/>
          </a:xfrm>
        </p:spPr>
        <p:txBody>
          <a:bodyPr>
            <a:normAutofit lnSpcReduction="10000"/>
          </a:bodyPr>
          <a:lstStyle/>
          <a:p>
            <a:r>
              <a:rPr lang="en-US" sz="2600" dirty="0" smtClean="0"/>
              <a:t>Some sort of dementia affects 5.4 million in the United States. </a:t>
            </a:r>
          </a:p>
          <a:p>
            <a:pPr marL="0" indent="0">
              <a:buNone/>
            </a:pPr>
            <a:endParaRPr lang="en-US" sz="2600" dirty="0" smtClean="0"/>
          </a:p>
          <a:p>
            <a:r>
              <a:rPr lang="en-US" sz="2600" dirty="0" smtClean="0"/>
              <a:t>6</a:t>
            </a:r>
            <a:r>
              <a:rPr lang="en-US" sz="2600" baseline="30000" dirty="0" smtClean="0"/>
              <a:t>th</a:t>
            </a:r>
            <a:r>
              <a:rPr lang="en-US" sz="2600" dirty="0" smtClean="0"/>
              <a:t> leading cause of death in the United States.</a:t>
            </a:r>
          </a:p>
          <a:p>
            <a:pPr marL="0" indent="0">
              <a:buNone/>
            </a:pPr>
            <a:endParaRPr lang="en-US" sz="2600" dirty="0" smtClean="0"/>
          </a:p>
          <a:p>
            <a:r>
              <a:rPr lang="en-US" sz="2600" dirty="0" smtClean="0"/>
              <a:t>Over 170,000 people in North Carolina are affected by Alzheimer's and the numbers are expected to increase to approx. 210,000 by 2025.</a:t>
            </a:r>
          </a:p>
          <a:p>
            <a:pPr marL="0" indent="0">
              <a:buNone/>
            </a:pPr>
            <a:endParaRPr lang="en-US" sz="2600" dirty="0" smtClean="0"/>
          </a:p>
          <a:p>
            <a:r>
              <a:rPr lang="en-US" sz="2600" dirty="0" smtClean="0"/>
              <a:t>25% of Vidant Chowan’s inpatient admissions, older than 75 yrs. old, have a secondary diagnosis of dementia. </a:t>
            </a:r>
          </a:p>
          <a:p>
            <a:endParaRPr lang="en-US" dirty="0"/>
          </a:p>
        </p:txBody>
      </p:sp>
      <p:sp>
        <p:nvSpPr>
          <p:cNvPr id="3" name="Slide Number Placeholder 2"/>
          <p:cNvSpPr>
            <a:spLocks noGrp="1"/>
          </p:cNvSpPr>
          <p:nvPr>
            <p:ph type="sldNum" sz="quarter" idx="12"/>
          </p:nvPr>
        </p:nvSpPr>
        <p:spPr/>
        <p:txBody>
          <a:bodyPr/>
          <a:lstStyle/>
          <a:p>
            <a:fld id="{99B8DC37-36E7-4B5B-90A1-B6DF1BD90A98}" type="slidenum">
              <a:rPr lang="en-US" smtClean="0"/>
              <a:pPr/>
              <a:t>3</a:t>
            </a:fld>
            <a:endParaRPr lang="en-US" dirty="0"/>
          </a:p>
        </p:txBody>
      </p:sp>
      <p:sp>
        <p:nvSpPr>
          <p:cNvPr id="4" name="Title 3"/>
          <p:cNvSpPr>
            <a:spLocks noGrp="1"/>
          </p:cNvSpPr>
          <p:nvPr>
            <p:ph type="title"/>
          </p:nvPr>
        </p:nvSpPr>
        <p:spPr/>
        <p:txBody>
          <a:bodyPr/>
          <a:lstStyle/>
          <a:p>
            <a:r>
              <a:rPr lang="en-US" dirty="0" smtClean="0"/>
              <a:t>Dementia Facts</a:t>
            </a:r>
            <a:endParaRPr lang="en-US" dirty="0"/>
          </a:p>
        </p:txBody>
      </p:sp>
    </p:spTree>
    <p:extLst>
      <p:ext uri="{BB962C8B-B14F-4D97-AF65-F5344CB8AC3E}">
        <p14:creationId xmlns:p14="http://schemas.microsoft.com/office/powerpoint/2010/main" val="482968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285750" indent="-285750"/>
            <a:r>
              <a:rPr lang="en-US" dirty="0"/>
              <a:t>Everyone needs to have a sense of meaning in life</a:t>
            </a:r>
          </a:p>
          <a:p>
            <a:endParaRPr lang="en-US" dirty="0"/>
          </a:p>
          <a:p>
            <a:pPr marL="285750" indent="-285750"/>
            <a:r>
              <a:rPr lang="en-US" dirty="0"/>
              <a:t>Dementia friendly offers self confidence, contribution, participation</a:t>
            </a:r>
          </a:p>
          <a:p>
            <a:endParaRPr lang="en-US" dirty="0"/>
          </a:p>
          <a:p>
            <a:pPr marL="285750" indent="-285750"/>
            <a:r>
              <a:rPr lang="en-US" dirty="0"/>
              <a:t>Those living with dementia are worried about becoming confused, getting lost, fear the reaction of others</a:t>
            </a:r>
          </a:p>
          <a:p>
            <a:endParaRPr lang="en-US" dirty="0"/>
          </a:p>
        </p:txBody>
      </p:sp>
      <p:sp>
        <p:nvSpPr>
          <p:cNvPr id="3" name="Slide Number Placeholder 2"/>
          <p:cNvSpPr>
            <a:spLocks noGrp="1"/>
          </p:cNvSpPr>
          <p:nvPr>
            <p:ph type="sldNum" sz="quarter" idx="12"/>
          </p:nvPr>
        </p:nvSpPr>
        <p:spPr/>
        <p:txBody>
          <a:bodyPr/>
          <a:lstStyle/>
          <a:p>
            <a:fld id="{99B8DC37-36E7-4B5B-90A1-B6DF1BD90A98}" type="slidenum">
              <a:rPr lang="en-US" smtClean="0"/>
              <a:pPr/>
              <a:t>4</a:t>
            </a:fld>
            <a:endParaRPr lang="en-US" dirty="0"/>
          </a:p>
        </p:txBody>
      </p:sp>
      <p:sp>
        <p:nvSpPr>
          <p:cNvPr id="4" name="Title 3"/>
          <p:cNvSpPr>
            <a:spLocks noGrp="1"/>
          </p:cNvSpPr>
          <p:nvPr>
            <p:ph type="title"/>
          </p:nvPr>
        </p:nvSpPr>
        <p:spPr/>
        <p:txBody>
          <a:bodyPr>
            <a:normAutofit fontScale="90000"/>
          </a:bodyPr>
          <a:lstStyle/>
          <a:p>
            <a:r>
              <a:rPr lang="en-US" dirty="0"/>
              <a:t>Why Dementia Friendly?</a:t>
            </a:r>
            <a:br>
              <a:rPr lang="en-US" dirty="0"/>
            </a:br>
            <a:endParaRPr lang="en-US" dirty="0"/>
          </a:p>
        </p:txBody>
      </p:sp>
    </p:spTree>
    <p:extLst>
      <p:ext uri="{BB962C8B-B14F-4D97-AF65-F5344CB8AC3E}">
        <p14:creationId xmlns:p14="http://schemas.microsoft.com/office/powerpoint/2010/main" val="1008516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285750" indent="-285750"/>
            <a:r>
              <a:rPr lang="en-US" dirty="0" smtClean="0"/>
              <a:t>Dementia fear </a:t>
            </a:r>
            <a:r>
              <a:rPr lang="en-US" dirty="0"/>
              <a:t>causes lowered perceived status within the community which leads to a sense of shame and inadequacy, low self esteem, and depression. </a:t>
            </a:r>
          </a:p>
          <a:p>
            <a:endParaRPr lang="en-US" dirty="0"/>
          </a:p>
          <a:p>
            <a:pPr marL="285750" indent="-285750"/>
            <a:r>
              <a:rPr lang="en-US" dirty="0"/>
              <a:t>This type of fear causes isolation for both the person living with dementia and their caregiver.  </a:t>
            </a:r>
          </a:p>
          <a:p>
            <a:endParaRPr lang="en-US" dirty="0"/>
          </a:p>
          <a:p>
            <a:pPr marL="285750" indent="-285750"/>
            <a:r>
              <a:rPr lang="en-US" dirty="0"/>
              <a:t>Dementia friendly focuses on the strengths and abilities rather than on limitations.</a:t>
            </a:r>
          </a:p>
          <a:p>
            <a:endParaRPr lang="en-US" dirty="0"/>
          </a:p>
          <a:p>
            <a:pPr marL="285750" indent="-285750"/>
            <a:r>
              <a:rPr lang="en-US" dirty="0"/>
              <a:t>This gives the person living with dementia a sense of belonging, feeling valued and understood. </a:t>
            </a:r>
          </a:p>
        </p:txBody>
      </p:sp>
      <p:sp>
        <p:nvSpPr>
          <p:cNvPr id="3" name="Slide Number Placeholder 2"/>
          <p:cNvSpPr>
            <a:spLocks noGrp="1"/>
          </p:cNvSpPr>
          <p:nvPr>
            <p:ph type="sldNum" sz="quarter" idx="12"/>
          </p:nvPr>
        </p:nvSpPr>
        <p:spPr/>
        <p:txBody>
          <a:bodyPr/>
          <a:lstStyle/>
          <a:p>
            <a:fld id="{99B8DC37-36E7-4B5B-90A1-B6DF1BD90A98}" type="slidenum">
              <a:rPr lang="en-US" smtClean="0"/>
              <a:pPr/>
              <a:t>5</a:t>
            </a:fld>
            <a:endParaRPr lang="en-US" dirty="0"/>
          </a:p>
        </p:txBody>
      </p:sp>
      <p:sp>
        <p:nvSpPr>
          <p:cNvPr id="4" name="Title 3"/>
          <p:cNvSpPr>
            <a:spLocks noGrp="1"/>
          </p:cNvSpPr>
          <p:nvPr>
            <p:ph type="title"/>
          </p:nvPr>
        </p:nvSpPr>
        <p:spPr/>
        <p:txBody>
          <a:bodyPr/>
          <a:lstStyle/>
          <a:p>
            <a:r>
              <a:rPr lang="en-US" dirty="0" smtClean="0"/>
              <a:t>Fears and Focus</a:t>
            </a:r>
            <a:endParaRPr lang="en-US" dirty="0"/>
          </a:p>
        </p:txBody>
      </p:sp>
    </p:spTree>
    <p:extLst>
      <p:ext uri="{BB962C8B-B14F-4D97-AF65-F5344CB8AC3E}">
        <p14:creationId xmlns:p14="http://schemas.microsoft.com/office/powerpoint/2010/main" val="1256376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2514600" cy="5029200"/>
          </a:xfrm>
        </p:spPr>
        <p:txBody>
          <a:bodyPr>
            <a:normAutofit fontScale="62500" lnSpcReduction="20000"/>
          </a:bodyPr>
          <a:lstStyle/>
          <a:p>
            <a:pPr marL="0" indent="0">
              <a:buNone/>
            </a:pPr>
            <a:r>
              <a:rPr lang="en-US" sz="4000" dirty="0"/>
              <a:t>Enables </a:t>
            </a:r>
            <a:r>
              <a:rPr lang="en-US" sz="4000" dirty="0" smtClean="0"/>
              <a:t>individuals:</a:t>
            </a:r>
            <a:endParaRPr lang="en-US" sz="4000" dirty="0"/>
          </a:p>
          <a:p>
            <a:endParaRPr lang="en-US" dirty="0"/>
          </a:p>
          <a:p>
            <a:pPr marL="285750" indent="-285750"/>
            <a:r>
              <a:rPr lang="en-US" dirty="0"/>
              <a:t>Find their way </a:t>
            </a:r>
            <a:r>
              <a:rPr lang="en-US" dirty="0" smtClean="0"/>
              <a:t>around </a:t>
            </a:r>
            <a:r>
              <a:rPr lang="en-US" dirty="0"/>
              <a:t>and be safe</a:t>
            </a:r>
          </a:p>
          <a:p>
            <a:endParaRPr lang="en-US" dirty="0"/>
          </a:p>
          <a:p>
            <a:pPr marL="285750" indent="-285750"/>
            <a:r>
              <a:rPr lang="en-US" dirty="0"/>
              <a:t>Access local businesses that they are used to and where they are known</a:t>
            </a:r>
          </a:p>
          <a:p>
            <a:pPr marL="285750" indent="-285750"/>
            <a:endParaRPr lang="en-US" dirty="0"/>
          </a:p>
          <a:p>
            <a:pPr marL="285750" indent="-285750"/>
            <a:r>
              <a:rPr lang="en-US" dirty="0"/>
              <a:t>Maintain social </a:t>
            </a:r>
            <a:r>
              <a:rPr lang="en-US" dirty="0" smtClean="0"/>
              <a:t>networks; </a:t>
            </a:r>
            <a:r>
              <a:rPr lang="en-US" dirty="0"/>
              <a:t>to feel </a:t>
            </a:r>
            <a:r>
              <a:rPr lang="en-US" dirty="0" smtClean="0"/>
              <a:t>a sense of belonging</a:t>
            </a:r>
            <a:endParaRPr lang="en-US" dirty="0"/>
          </a:p>
        </p:txBody>
      </p:sp>
      <p:sp>
        <p:nvSpPr>
          <p:cNvPr id="3" name="Slide Number Placeholder 2"/>
          <p:cNvSpPr>
            <a:spLocks noGrp="1"/>
          </p:cNvSpPr>
          <p:nvPr>
            <p:ph type="sldNum" sz="quarter" idx="12"/>
          </p:nvPr>
        </p:nvSpPr>
        <p:spPr/>
        <p:txBody>
          <a:bodyPr/>
          <a:lstStyle/>
          <a:p>
            <a:fld id="{99B8DC37-36E7-4B5B-90A1-B6DF1BD90A98}" type="slidenum">
              <a:rPr lang="en-US" smtClean="0"/>
              <a:pPr/>
              <a:t>6</a:t>
            </a:fld>
            <a:endParaRPr lang="en-US" dirty="0"/>
          </a:p>
        </p:txBody>
      </p:sp>
      <p:sp>
        <p:nvSpPr>
          <p:cNvPr id="4" name="Title 3"/>
          <p:cNvSpPr>
            <a:spLocks noGrp="1"/>
          </p:cNvSpPr>
          <p:nvPr>
            <p:ph type="title"/>
          </p:nvPr>
        </p:nvSpPr>
        <p:spPr/>
        <p:txBody>
          <a:bodyPr>
            <a:normAutofit fontScale="90000"/>
          </a:bodyPr>
          <a:lstStyle/>
          <a:p>
            <a:r>
              <a:rPr lang="en-US" dirty="0"/>
              <a:t>What does building ‘dementia friendly’ look like?</a:t>
            </a:r>
          </a:p>
        </p:txBody>
      </p:sp>
      <p:sp>
        <p:nvSpPr>
          <p:cNvPr id="5" name="Rectangle 4"/>
          <p:cNvSpPr/>
          <p:nvPr/>
        </p:nvSpPr>
        <p:spPr>
          <a:xfrm>
            <a:off x="2971800" y="1575335"/>
            <a:ext cx="3124200" cy="3877985"/>
          </a:xfrm>
          <a:prstGeom prst="rect">
            <a:avLst/>
          </a:prstGeom>
        </p:spPr>
        <p:txBody>
          <a:bodyPr wrap="square">
            <a:spAutoFit/>
          </a:bodyPr>
          <a:lstStyle/>
          <a:p>
            <a:r>
              <a:rPr lang="en-US" sz="2400" dirty="0"/>
              <a:t>A community where </a:t>
            </a:r>
            <a:r>
              <a:rPr lang="en-US" sz="2400" dirty="0" smtClean="0"/>
              <a:t>individuals:</a:t>
            </a:r>
            <a:endParaRPr lang="en-US" sz="2400" dirty="0"/>
          </a:p>
          <a:p>
            <a:endParaRPr lang="en-US" dirty="0"/>
          </a:p>
          <a:p>
            <a:pPr marL="285750" indent="-285750">
              <a:buFont typeface="Arial" panose="020B0604020202020204" pitchFamily="34" charset="0"/>
              <a:buChar char="•"/>
            </a:pPr>
            <a:r>
              <a:rPr lang="en-US" dirty="0"/>
              <a:t>Have the ability to live as independently as possible</a:t>
            </a:r>
          </a:p>
          <a:p>
            <a:endParaRPr lang="en-US" dirty="0"/>
          </a:p>
          <a:p>
            <a:pPr marL="285750" indent="-285750">
              <a:buFont typeface="Arial" panose="020B0604020202020204" pitchFamily="34" charset="0"/>
              <a:buChar char="•"/>
            </a:pPr>
            <a:r>
              <a:rPr lang="en-US" dirty="0"/>
              <a:t>Continues to be a part of their community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Are met with understanding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Are given support when necessary</a:t>
            </a:r>
          </a:p>
        </p:txBody>
      </p:sp>
      <p:sp>
        <p:nvSpPr>
          <p:cNvPr id="6" name="Rectangle 5"/>
          <p:cNvSpPr/>
          <p:nvPr/>
        </p:nvSpPr>
        <p:spPr>
          <a:xfrm>
            <a:off x="6134100" y="1600200"/>
            <a:ext cx="2971800" cy="3785652"/>
          </a:xfrm>
          <a:prstGeom prst="rect">
            <a:avLst/>
          </a:prstGeom>
        </p:spPr>
        <p:txBody>
          <a:bodyPr wrap="square">
            <a:spAutoFit/>
          </a:bodyPr>
          <a:lstStyle/>
          <a:p>
            <a:r>
              <a:rPr lang="en-US" sz="2400" dirty="0"/>
              <a:t>Builds infrastructure</a:t>
            </a:r>
          </a:p>
          <a:p>
            <a:endParaRPr lang="en-US" dirty="0"/>
          </a:p>
          <a:p>
            <a:pPr marL="285750" indent="-285750">
              <a:buFont typeface="Arial" panose="020B0604020202020204" pitchFamily="34" charset="0"/>
              <a:buChar char="•"/>
            </a:pPr>
            <a:r>
              <a:rPr lang="en-US" dirty="0"/>
              <a:t>Increases public awareness</a:t>
            </a:r>
            <a:endParaRPr lang="en-US" b="1" dirty="0"/>
          </a:p>
          <a:p>
            <a:endParaRPr lang="en-US" b="1" dirty="0"/>
          </a:p>
          <a:p>
            <a:pPr marL="285750" indent="-285750">
              <a:buFont typeface="Arial" panose="020B0604020202020204" pitchFamily="34" charset="0"/>
              <a:buChar char="•"/>
            </a:pPr>
            <a:r>
              <a:rPr lang="en-US" dirty="0"/>
              <a:t>Creates environments that calm and reduce anxiety of the person with dementia</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Dementia friendly </a:t>
            </a:r>
            <a:r>
              <a:rPr lang="en-US" dirty="0" smtClean="0"/>
              <a:t>businesses – restaurants, churches, etc. </a:t>
            </a:r>
            <a:endParaRPr lang="en-US" dirty="0"/>
          </a:p>
        </p:txBody>
      </p:sp>
    </p:spTree>
    <p:extLst>
      <p:ext uri="{BB962C8B-B14F-4D97-AF65-F5344CB8AC3E}">
        <p14:creationId xmlns:p14="http://schemas.microsoft.com/office/powerpoint/2010/main" val="2941305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953000"/>
          </a:xfrm>
        </p:spPr>
        <p:txBody>
          <a:bodyPr>
            <a:normAutofit fontScale="92500" lnSpcReduction="10000"/>
          </a:bodyPr>
          <a:lstStyle/>
          <a:p>
            <a:r>
              <a:rPr lang="en-US" sz="2800" dirty="0"/>
              <a:t>Vidant Chowan’s goal is not the diagnosis of dementia/cognitive disorder, but to raise awareness of dementia symptoms to staff that may effect patient care</a:t>
            </a:r>
            <a:r>
              <a:rPr lang="en-US" sz="2800" dirty="0" smtClean="0"/>
              <a:t>.</a:t>
            </a:r>
          </a:p>
          <a:p>
            <a:pPr marL="0" indent="0">
              <a:buNone/>
            </a:pPr>
            <a:r>
              <a:rPr lang="en-US" sz="2800" dirty="0" smtClean="0"/>
              <a:t> </a:t>
            </a:r>
            <a:endParaRPr lang="en-US" sz="2800" dirty="0"/>
          </a:p>
          <a:p>
            <a:r>
              <a:rPr lang="en-US" sz="2800" dirty="0" smtClean="0"/>
              <a:t>Vidant </a:t>
            </a:r>
            <a:r>
              <a:rPr lang="en-US" sz="2800" dirty="0"/>
              <a:t>Chowan developed a curriculum to provide education to hospital staff in order to improve care and decrease associated risks for patients/visitors with dementia/cognitive disorders in the acute care setting.  </a:t>
            </a:r>
            <a:endParaRPr lang="en-US" sz="2800" dirty="0" smtClean="0"/>
          </a:p>
          <a:p>
            <a:pPr marL="0" indent="0">
              <a:buNone/>
            </a:pPr>
            <a:endParaRPr lang="en-US" sz="2800" dirty="0" smtClean="0"/>
          </a:p>
          <a:p>
            <a:r>
              <a:rPr lang="en-US" sz="2800" dirty="0"/>
              <a:t>A dementia friendly hospital looks through the eyes of a person with dementia; then strives to provide a safe environment where they are valued and respected.  </a:t>
            </a:r>
          </a:p>
          <a:p>
            <a:endParaRPr lang="en-US" dirty="0" smtClean="0"/>
          </a:p>
          <a:p>
            <a:endParaRPr lang="en-US" dirty="0"/>
          </a:p>
          <a:p>
            <a:endParaRPr lang="en-US" dirty="0"/>
          </a:p>
        </p:txBody>
      </p:sp>
      <p:sp>
        <p:nvSpPr>
          <p:cNvPr id="3" name="Slide Number Placeholder 2"/>
          <p:cNvSpPr>
            <a:spLocks noGrp="1"/>
          </p:cNvSpPr>
          <p:nvPr>
            <p:ph type="sldNum" sz="quarter" idx="12"/>
          </p:nvPr>
        </p:nvSpPr>
        <p:spPr/>
        <p:txBody>
          <a:bodyPr/>
          <a:lstStyle/>
          <a:p>
            <a:fld id="{99B8DC37-36E7-4B5B-90A1-B6DF1BD90A98}" type="slidenum">
              <a:rPr lang="en-US" smtClean="0"/>
              <a:pPr/>
              <a:t>7</a:t>
            </a:fld>
            <a:endParaRPr lang="en-US" dirty="0"/>
          </a:p>
        </p:txBody>
      </p:sp>
      <p:sp>
        <p:nvSpPr>
          <p:cNvPr id="4" name="Title 3"/>
          <p:cNvSpPr>
            <a:spLocks noGrp="1"/>
          </p:cNvSpPr>
          <p:nvPr>
            <p:ph type="title"/>
          </p:nvPr>
        </p:nvSpPr>
        <p:spPr/>
        <p:txBody>
          <a:bodyPr/>
          <a:lstStyle/>
          <a:p>
            <a:r>
              <a:rPr lang="en-US" dirty="0"/>
              <a:t>Dementia Friendly Hospital</a:t>
            </a:r>
          </a:p>
        </p:txBody>
      </p:sp>
    </p:spTree>
    <p:extLst>
      <p:ext uri="{BB962C8B-B14F-4D97-AF65-F5344CB8AC3E}">
        <p14:creationId xmlns:p14="http://schemas.microsoft.com/office/powerpoint/2010/main" val="3613133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9B8DC37-36E7-4B5B-90A1-B6DF1BD90A98}" type="slidenum">
              <a:rPr lang="en-US" smtClean="0"/>
              <a:pPr/>
              <a:t>8</a:t>
            </a:fld>
            <a:endParaRPr lang="en-US" dirty="0"/>
          </a:p>
        </p:txBody>
      </p:sp>
      <p:sp>
        <p:nvSpPr>
          <p:cNvPr id="4" name="Title 3"/>
          <p:cNvSpPr>
            <a:spLocks noGrp="1"/>
          </p:cNvSpPr>
          <p:nvPr>
            <p:ph type="title"/>
          </p:nvPr>
        </p:nvSpPr>
        <p:spPr/>
        <p:txBody>
          <a:bodyPr>
            <a:normAutofit fontScale="90000"/>
          </a:bodyPr>
          <a:lstStyle/>
          <a:p>
            <a:r>
              <a:rPr lang="en-US" dirty="0"/>
              <a:t>Global Signal for Dementia/Alzheimer’s </a:t>
            </a:r>
          </a:p>
        </p:txBody>
      </p:sp>
      <p:pic>
        <p:nvPicPr>
          <p:cNvPr id="5" name="Picture 2" descr="Image result for Alzheimer national symbo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55156" y="1752600"/>
            <a:ext cx="4572000" cy="403250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28600" y="2590800"/>
            <a:ext cx="4572000" cy="2862322"/>
          </a:xfrm>
          <a:prstGeom prst="rect">
            <a:avLst/>
          </a:prstGeom>
        </p:spPr>
        <p:txBody>
          <a:bodyPr>
            <a:spAutoFit/>
          </a:bodyPr>
          <a:lstStyle/>
          <a:p>
            <a:pPr marL="285750" indent="-285750">
              <a:buFont typeface="Arial" panose="020B0604020202020204" pitchFamily="34" charset="0"/>
              <a:buChar char="•"/>
            </a:pPr>
            <a:r>
              <a:rPr lang="en-US" dirty="0"/>
              <a:t>Global, visible symbol for a patient at risk for cognitive impairment – designed by Norman McNamara of the UK</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Purple is the national color recognizing Dementia/Alzheimer’s </a:t>
            </a:r>
            <a:r>
              <a:rPr lang="en-US" dirty="0" smtClean="0"/>
              <a:t>disease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Magnets with this symbol will be placed on the patients door for easier identification</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067560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About Me</a:t>
            </a:r>
          </a:p>
          <a:p>
            <a:r>
              <a:rPr lang="en-US" dirty="0" smtClean="0"/>
              <a:t>Purple Placemats</a:t>
            </a:r>
          </a:p>
          <a:p>
            <a:r>
              <a:rPr lang="en-US" dirty="0" smtClean="0"/>
              <a:t>Book list</a:t>
            </a:r>
          </a:p>
          <a:p>
            <a:r>
              <a:rPr lang="en-US" dirty="0" smtClean="0"/>
              <a:t>Busy Bags</a:t>
            </a:r>
          </a:p>
          <a:p>
            <a:endParaRPr lang="en-US" dirty="0"/>
          </a:p>
        </p:txBody>
      </p:sp>
      <p:sp>
        <p:nvSpPr>
          <p:cNvPr id="3" name="Slide Number Placeholder 2"/>
          <p:cNvSpPr>
            <a:spLocks noGrp="1"/>
          </p:cNvSpPr>
          <p:nvPr>
            <p:ph type="sldNum" sz="quarter" idx="12"/>
          </p:nvPr>
        </p:nvSpPr>
        <p:spPr/>
        <p:txBody>
          <a:bodyPr/>
          <a:lstStyle/>
          <a:p>
            <a:fld id="{99B8DC37-36E7-4B5B-90A1-B6DF1BD90A98}" type="slidenum">
              <a:rPr lang="en-US" smtClean="0"/>
              <a:pPr/>
              <a:t>9</a:t>
            </a:fld>
            <a:endParaRPr lang="en-US" dirty="0"/>
          </a:p>
        </p:txBody>
      </p:sp>
      <p:sp>
        <p:nvSpPr>
          <p:cNvPr id="4" name="Title 3"/>
          <p:cNvSpPr>
            <a:spLocks noGrp="1"/>
          </p:cNvSpPr>
          <p:nvPr>
            <p:ph type="title"/>
          </p:nvPr>
        </p:nvSpPr>
        <p:spPr/>
        <p:txBody>
          <a:bodyPr/>
          <a:lstStyle/>
          <a:p>
            <a:r>
              <a:rPr lang="en-US" dirty="0" smtClean="0"/>
              <a:t>Other Patient Identifiers / Tools</a:t>
            </a:r>
            <a:endParaRPr lang="en-US" dirty="0"/>
          </a:p>
        </p:txBody>
      </p:sp>
    </p:spTree>
    <p:extLst>
      <p:ext uri="{BB962C8B-B14F-4D97-AF65-F5344CB8AC3E}">
        <p14:creationId xmlns:p14="http://schemas.microsoft.com/office/powerpoint/2010/main" val="4042349746"/>
      </p:ext>
    </p:extLst>
  </p:cSld>
  <p:clrMapOvr>
    <a:masterClrMapping/>
  </p:clrMapOvr>
</p:sld>
</file>

<file path=ppt/theme/theme1.xml><?xml version="1.0" encoding="utf-8"?>
<a:theme xmlns:a="http://schemas.openxmlformats.org/drawingml/2006/main" name="Office Theme">
  <a:themeElements>
    <a:clrScheme name="Vidant">
      <a:dk1>
        <a:srgbClr val="000000"/>
      </a:dk1>
      <a:lt1>
        <a:sysClr val="window" lastClr="FFFFFF"/>
      </a:lt1>
      <a:dk2>
        <a:srgbClr val="005596"/>
      </a:dk2>
      <a:lt2>
        <a:srgbClr val="00A0AF"/>
      </a:lt2>
      <a:accent1>
        <a:srgbClr val="A4D7F4"/>
      </a:accent1>
      <a:accent2>
        <a:srgbClr val="C2D1D4"/>
      </a:accent2>
      <a:accent3>
        <a:srgbClr val="EE3103"/>
      </a:accent3>
      <a:accent4>
        <a:srgbClr val="E7A614"/>
      </a:accent4>
      <a:accent5>
        <a:srgbClr val="4BACC6"/>
      </a:accent5>
      <a:accent6>
        <a:srgbClr val="E7A614"/>
      </a:accent6>
      <a:hlink>
        <a:srgbClr val="005596"/>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rand Central Document" ma:contentTypeID="0x0101000D5529AC6341DE4D8DCCDC07134AF9B600948A0DBB4C9D014B97BA20575C7FAF89" ma:contentTypeVersion="3" ma:contentTypeDescription="A document in Brand Central" ma:contentTypeScope="" ma:versionID="6e7c5856591fc93a7daffae2cd41f97a">
  <xsd:schema xmlns:xsd="http://www.w3.org/2001/XMLSchema" xmlns:xs="http://www.w3.org/2001/XMLSchema" xmlns:p="http://schemas.microsoft.com/office/2006/metadata/properties" xmlns:ns2="b030343e-b201-45a6-a5a0-0396aa161d48" targetNamespace="http://schemas.microsoft.com/office/2006/metadata/properties" ma:root="true" ma:fieldsID="01eaa9f9538c1339e30fa9fd876a3f74" ns2:_="">
    <xsd:import namespace="b030343e-b201-45a6-a5a0-0396aa161d48"/>
    <xsd:element name="properties">
      <xsd:complexType>
        <xsd:sequence>
          <xsd:element name="documentManagement">
            <xsd:complexType>
              <xsd:all>
                <xsd:element ref="ns2:Brand_x0020_Central_x0020_Document_x0020_Type" minOccurs="0"/>
                <xsd:element ref="ns2:SharedWithUsers" minOccurs="0"/>
                <xsd:element ref="ns2:Brand_x0020_Central_x0020_Document_x0020_Sub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30343e-b201-45a6-a5a0-0396aa161d48" elementFormDefault="qualified">
    <xsd:import namespace="http://schemas.microsoft.com/office/2006/documentManagement/types"/>
    <xsd:import namespace="http://schemas.microsoft.com/office/infopath/2007/PartnerControls"/>
    <xsd:element name="Brand_x0020_Central_x0020_Document_x0020_Type" ma:index="8" nillable="true" ma:displayName="Brand Central Document Type" ma:default="General" ma:description="The type of Brand Central document" ma:format="Dropdown" ma:internalName="Brand_x0020_Central_x0020_Document_x0020_Type">
      <xsd:simpleType>
        <xsd:restriction base="dms:Choice">
          <xsd:enumeration value="General"/>
          <xsd:enumeration value="Logo"/>
          <xsd:enumeration value="Word Template"/>
          <xsd:enumeration value="PowerPoint Template"/>
          <xsd:enumeration value="Map"/>
          <xsd:enumeration value="System Information"/>
          <xsd:enumeration value="Photo"/>
          <xsd:enumeration value="Guides"/>
          <xsd:enumeration value="Other"/>
        </xsd:restriction>
      </xsd:simpleType>
    </xsd:element>
    <xsd:element name="SharedWithUsers" ma:index="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rand_x0020_Central_x0020_Document_x0020_Subtype" ma:index="10" nillable="true" ma:displayName="Brand Central Document Subtype" ma:default="Other" ma:description="The document subtype for Brand Central documents/assets" ma:format="Dropdown" ma:internalName="Brand_x0020_Central_x0020_Document_x0020_Subtype">
      <xsd:simpleType>
        <xsd:restriction base="dms:Choice">
          <xsd:enumeration value="Other"/>
          <xsd:enumeration value="Color Logo"/>
          <xsd:enumeration value="Grayscale Logo"/>
          <xsd:enumeration value="Horizontal Logo"/>
          <xsd:enumeration value="ECHI Logo"/>
          <xsd:enumeration value="OBH Logo"/>
          <xsd:enumeration value="Coastal Plains Network Color Logo"/>
          <xsd:enumeration value="Coastal Plains Network Black Logo"/>
          <xsd:enumeration value="1 Column Template"/>
          <xsd:enumeration value="2 Column Template"/>
          <xsd:enumeration value="2 Column Newsletter Template"/>
          <xsd:enumeration value="PowerPoint Template Design 1"/>
          <xsd:enumeration value="PowerPoint Template Design 2"/>
          <xsd:enumeration value="PowerPoint Template Design 3"/>
          <xsd:enumeration value="PowerPoint Template Design 4"/>
          <xsd:enumeration value="PowerPoint Template Design 5"/>
          <xsd:enumeration value="PowerPoint Template Children's Hospital"/>
          <xsd:enumeration value="PowerPoint Template Children's Hospital (Fish)"/>
          <xsd:enumeration value="PowerPoint Template Children's Hospital (Seahorse)"/>
          <xsd:enumeration value="Standard Map"/>
          <xsd:enumeration value="Customizable Map"/>
          <xsd:enumeration value="Campus Map"/>
          <xsd:enumeration value="Reference Document"/>
          <xsd:enumeration value="Supporting Graphic"/>
          <xsd:enumeration value="General PowerPoint Presentation"/>
          <xsd:enumeration value="ECHI Photos"/>
          <xsd:enumeration value="Maynard Photos"/>
          <xsd:enumeration value="Outer Banks Photos"/>
          <xsd:enumeration value="Beaufort Photos"/>
          <xsd:enumeration value="Bertie Photos"/>
          <xsd:enumeration value="Chowan Photos"/>
          <xsd:enumeration value="Duplin Photos"/>
          <xsd:enumeration value="Edgecombe Photos"/>
          <xsd:enumeration value="HHH Photos"/>
          <xsd:enumeration value="VMC Photos"/>
          <xsd:enumeration value="Roanoke-Chowan Photos"/>
          <xsd:enumeration value="SurgiCenter Photos"/>
          <xsd:enumeration value="Wellness Center Photos"/>
          <xsd:enumeration value="Cyberknife Photos"/>
          <xsd:enumeration value="Hybrid OR Photos"/>
          <xsd:enumeration value="Beaufort Hybrid Clinac Photo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rand_x0020_Central_x0020_Document_x0020_Subtype xmlns="b030343e-b201-45a6-a5a0-0396aa161d48">PowerPoint Template Design 1</Brand_x0020_Central_x0020_Document_x0020_Subtype>
    <Brand_x0020_Central_x0020_Document_x0020_Type xmlns="b030343e-b201-45a6-a5a0-0396aa161d48">PowerPoint Template</Brand_x0020_Central_x0020_Document_x0020_Type>
  </documentManagement>
</p:properties>
</file>

<file path=customXml/itemProps1.xml><?xml version="1.0" encoding="utf-8"?>
<ds:datastoreItem xmlns:ds="http://schemas.openxmlformats.org/officeDocument/2006/customXml" ds:itemID="{4BECD71C-6D8A-4F44-88B1-5419A7FAA2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30343e-b201-45a6-a5a0-0396aa161d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C8F9919-BA91-486E-8B46-7E979EAC2159}">
  <ds:schemaRefs>
    <ds:schemaRef ds:uri="http://schemas.microsoft.com/sharepoint/v3/contenttype/forms"/>
  </ds:schemaRefs>
</ds:datastoreItem>
</file>

<file path=customXml/itemProps3.xml><?xml version="1.0" encoding="utf-8"?>
<ds:datastoreItem xmlns:ds="http://schemas.openxmlformats.org/officeDocument/2006/customXml" ds:itemID="{ACC13115-A2B8-4BE6-9DC2-E0E8A983D39D}">
  <ds:schemaRefs>
    <ds:schemaRef ds:uri="http://purl.org/dc/dcmitype/"/>
    <ds:schemaRef ds:uri="http://purl.org/dc/term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b030343e-b201-45a6-a5a0-0396aa161d48"/>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277</TotalTime>
  <Words>1202</Words>
  <Application>Microsoft Office PowerPoint</Application>
  <PresentationFormat>On-screen Show (4:3)</PresentationFormat>
  <Paragraphs>137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Dementia Friendly Hospital  and  Comfort Companions</vt:lpstr>
      <vt:lpstr>Objectives </vt:lpstr>
      <vt:lpstr>Dementia Facts</vt:lpstr>
      <vt:lpstr>Why Dementia Friendly? </vt:lpstr>
      <vt:lpstr>Fears and Focus</vt:lpstr>
      <vt:lpstr>What does building ‘dementia friendly’ look like?</vt:lpstr>
      <vt:lpstr>Dementia Friendly Hospital</vt:lpstr>
      <vt:lpstr>Global Signal for Dementia/Alzheimer’s </vt:lpstr>
      <vt:lpstr>Other Patient Identifiers / Tools</vt:lpstr>
      <vt:lpstr>Comfort Companion Role </vt:lpstr>
      <vt:lpstr>Comfort Companion Workflow</vt:lpstr>
      <vt:lpstr>Workflow  cont. </vt:lpstr>
      <vt:lpstr>Comfort Companion Tool Kit</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Dementia Friendly Hospital  and  Comfort Companions</dc:title>
  <dc:creator>Deborah</dc:creator>
  <cp:lastModifiedBy>Aubrey Gilbert</cp:lastModifiedBy>
  <cp:revision>29</cp:revision>
  <cp:lastPrinted>2019-02-18T18:51:35Z</cp:lastPrinted>
  <dcterms:created xsi:type="dcterms:W3CDTF">2013-08-29T17:52:28Z</dcterms:created>
  <dcterms:modified xsi:type="dcterms:W3CDTF">2019-03-05T22:52:15Z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0x0101000D5529AC6341DE4D8DCCDC07134AF9B600948A0DBB4C9D014B97BA20575C7FAF89</vt:lpwstr>
  </property>
</Properties>
</file>