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8" r:id="rId3"/>
    <p:sldId id="260"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2D11F-EF91-473D-9F7E-CB441518A3B1}"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8FAEA-C4DD-4C51-B2C2-C438002D405F}" type="slidenum">
              <a:rPr lang="en-US" smtClean="0"/>
              <a:t>‹#›</a:t>
            </a:fld>
            <a:endParaRPr lang="en-US"/>
          </a:p>
        </p:txBody>
      </p:sp>
    </p:spTree>
    <p:extLst>
      <p:ext uri="{BB962C8B-B14F-4D97-AF65-F5344CB8AC3E}">
        <p14:creationId xmlns:p14="http://schemas.microsoft.com/office/powerpoint/2010/main" val="174444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dirty="0" err="1" smtClean="0"/>
              <a:t>oshibori</a:t>
            </a:r>
            <a:r>
              <a:rPr lang="en-US" dirty="0" smtClean="0"/>
              <a:t> is</a:t>
            </a:r>
            <a:r>
              <a:rPr lang="en-US" baseline="0" dirty="0" smtClean="0"/>
              <a:t> Japanese f</a:t>
            </a:r>
            <a:r>
              <a:rPr lang="en-US" dirty="0" smtClean="0"/>
              <a:t>or hot towel in English.</a:t>
            </a:r>
            <a:r>
              <a:rPr lang="en-US" baseline="0" dirty="0" smtClean="0"/>
              <a:t> </a:t>
            </a:r>
            <a:r>
              <a:rPr lang="en-US" baseline="0" dirty="0" err="1" smtClean="0"/>
              <a:t>Oshibori</a:t>
            </a:r>
            <a:r>
              <a:rPr lang="en-US" baseline="0" dirty="0" smtClean="0"/>
              <a:t> is </a:t>
            </a:r>
            <a:r>
              <a:rPr lang="en-US" dirty="0" smtClean="0"/>
              <a:t>a wet hand towel offered to customers in places such as restaurants or bars, and used to clean one's hands before eating. The warmth of the towel can relax the facial muscles, increase circulation, open the pores and soften the skin. Plus, it just feels great! Using a warm towel, particularly in times of stress or after a long day can aid in relaxing your nervous system and reducing any tension felt in the face.</a:t>
            </a:r>
            <a:endParaRPr lang="en-US" dirty="0"/>
          </a:p>
        </p:txBody>
      </p:sp>
      <p:sp>
        <p:nvSpPr>
          <p:cNvPr id="4" name="Slide Number Placeholder 3"/>
          <p:cNvSpPr>
            <a:spLocks noGrp="1"/>
          </p:cNvSpPr>
          <p:nvPr>
            <p:ph type="sldNum" sz="quarter" idx="10"/>
          </p:nvPr>
        </p:nvSpPr>
        <p:spPr/>
        <p:txBody>
          <a:bodyPr/>
          <a:lstStyle/>
          <a:p>
            <a:fld id="{F888FAEA-C4DD-4C51-B2C2-C438002D405F}" type="slidenum">
              <a:rPr lang="en-US" smtClean="0"/>
              <a:t>1</a:t>
            </a:fld>
            <a:endParaRPr lang="en-US"/>
          </a:p>
        </p:txBody>
      </p:sp>
    </p:spTree>
    <p:extLst>
      <p:ext uri="{BB962C8B-B14F-4D97-AF65-F5344CB8AC3E}">
        <p14:creationId xmlns:p14="http://schemas.microsoft.com/office/powerpoint/2010/main" val="67876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8FAEA-C4DD-4C51-B2C2-C438002D405F}" type="slidenum">
              <a:rPr lang="en-US" smtClean="0"/>
              <a:t>3</a:t>
            </a:fld>
            <a:endParaRPr lang="en-US"/>
          </a:p>
        </p:txBody>
      </p:sp>
    </p:spTree>
    <p:extLst>
      <p:ext uri="{BB962C8B-B14F-4D97-AF65-F5344CB8AC3E}">
        <p14:creationId xmlns:p14="http://schemas.microsoft.com/office/powerpoint/2010/main" val="77460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E43B7-507D-46AE-BDD2-8471E769992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97762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E43B7-507D-46AE-BDD2-8471E769992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96287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E43B7-507D-46AE-BDD2-8471E769992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39982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E43B7-507D-46AE-BDD2-8471E769992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181781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3E43B7-507D-46AE-BDD2-8471E769992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336443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E43B7-507D-46AE-BDD2-8471E769992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41258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E43B7-507D-46AE-BDD2-8471E7699926}"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287131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E43B7-507D-46AE-BDD2-8471E7699926}"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18074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E43B7-507D-46AE-BDD2-8471E7699926}"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206785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3E43B7-507D-46AE-BDD2-8471E769992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162576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3E43B7-507D-46AE-BDD2-8471E769992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EC284-D22C-4787-BDB9-223FBC1A6469}" type="slidenum">
              <a:rPr lang="en-US" smtClean="0"/>
              <a:t>‹#›</a:t>
            </a:fld>
            <a:endParaRPr lang="en-US"/>
          </a:p>
        </p:txBody>
      </p:sp>
    </p:spTree>
    <p:extLst>
      <p:ext uri="{BB962C8B-B14F-4D97-AF65-F5344CB8AC3E}">
        <p14:creationId xmlns:p14="http://schemas.microsoft.com/office/powerpoint/2010/main" val="326199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E43B7-507D-46AE-BDD2-8471E7699926}" type="datetimeFigureOut">
              <a:rPr lang="en-US" smtClean="0"/>
              <a:t>7/25/2023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EC284-D22C-4787-BDB9-223FBC1A6469}" type="slidenum">
              <a:rPr lang="en-US" smtClean="0"/>
              <a:t>‹#›</a:t>
            </a:fld>
            <a:endParaRPr lang="en-US"/>
          </a:p>
        </p:txBody>
      </p:sp>
    </p:spTree>
    <p:extLst>
      <p:ext uri="{BB962C8B-B14F-4D97-AF65-F5344CB8AC3E}">
        <p14:creationId xmlns:p14="http://schemas.microsoft.com/office/powerpoint/2010/main" val="202295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2243" y="1213854"/>
            <a:ext cx="7058997" cy="4697442"/>
          </a:xfrm>
          <a:prstGeom prst="rect">
            <a:avLst/>
          </a:prstGeom>
        </p:spPr>
      </p:pic>
      <p:sp>
        <p:nvSpPr>
          <p:cNvPr id="3" name="TextBox 2"/>
          <p:cNvSpPr txBox="1"/>
          <p:nvPr/>
        </p:nvSpPr>
        <p:spPr>
          <a:xfrm>
            <a:off x="3774621" y="0"/>
            <a:ext cx="5057192" cy="1200329"/>
          </a:xfrm>
          <a:prstGeom prst="rect">
            <a:avLst/>
          </a:prstGeom>
          <a:noFill/>
        </p:spPr>
        <p:txBody>
          <a:bodyPr wrap="square" rtlCol="0">
            <a:spAutoFit/>
          </a:bodyPr>
          <a:lstStyle/>
          <a:p>
            <a:r>
              <a:rPr lang="en-US" sz="7200" dirty="0" smtClean="0"/>
              <a:t>OSHIBORI </a:t>
            </a:r>
            <a:r>
              <a:rPr lang="en-US" sz="4400" dirty="0" smtClean="0"/>
              <a:t> </a:t>
            </a:r>
            <a:endParaRPr lang="en-US"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59429" cy="783772"/>
          </a:xfrm>
          <a:prstGeom prst="rect">
            <a:avLst/>
          </a:prstGeom>
        </p:spPr>
      </p:pic>
    </p:spTree>
    <p:extLst>
      <p:ext uri="{BB962C8B-B14F-4D97-AF65-F5344CB8AC3E}">
        <p14:creationId xmlns:p14="http://schemas.microsoft.com/office/powerpoint/2010/main" val="2011734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956986" cy="786452"/>
          </a:xfrm>
          <a:prstGeom prst="rect">
            <a:avLst/>
          </a:prstGeom>
        </p:spPr>
      </p:pic>
      <p:sp>
        <p:nvSpPr>
          <p:cNvPr id="3" name="Rectangle 2"/>
          <p:cNvSpPr/>
          <p:nvPr/>
        </p:nvSpPr>
        <p:spPr>
          <a:xfrm>
            <a:off x="2691138" y="324885"/>
            <a:ext cx="6792116" cy="769441"/>
          </a:xfrm>
          <a:prstGeom prst="rect">
            <a:avLst/>
          </a:prstGeom>
        </p:spPr>
        <p:txBody>
          <a:bodyPr wrap="none">
            <a:spAutoFit/>
          </a:bodyPr>
          <a:lstStyle/>
          <a:p>
            <a:r>
              <a:rPr lang="en-US" sz="4400" dirty="0">
                <a:latin typeface="Times New Roman" panose="02020603050405020304" pitchFamily="18" charset="0"/>
              </a:rPr>
              <a:t>KEY FUNCTIONS/DUTIES</a:t>
            </a:r>
          </a:p>
        </p:txBody>
      </p:sp>
      <p:sp>
        <p:nvSpPr>
          <p:cNvPr id="8" name="Rectangle 7"/>
          <p:cNvSpPr/>
          <p:nvPr/>
        </p:nvSpPr>
        <p:spPr>
          <a:xfrm>
            <a:off x="248348" y="1463603"/>
            <a:ext cx="12036669" cy="5324535"/>
          </a:xfrm>
          <a:prstGeom prst="rect">
            <a:avLst/>
          </a:prstGeom>
        </p:spPr>
        <p:txBody>
          <a:bodyPr wrap="square">
            <a:spAutoFit/>
          </a:bodyPr>
          <a:lstStyle/>
          <a:p>
            <a:r>
              <a:rPr lang="en-US" sz="2000" b="0" i="0" u="none" strike="noStrike" baseline="0" dirty="0" smtClean="0">
                <a:latin typeface="Times New Roman" panose="02020603050405020304" pitchFamily="18" charset="0"/>
              </a:rPr>
              <a:t>1. Pick up the clean white mesh laundry bag washcloths from the Volunteer Services Office at the beginning of the </a:t>
            </a:r>
          </a:p>
          <a:p>
            <a:r>
              <a:rPr lang="en-US" sz="2000" b="0" i="0" u="none" strike="noStrike" baseline="0" dirty="0" smtClean="0">
                <a:latin typeface="Times New Roman" panose="02020603050405020304" pitchFamily="18" charset="0"/>
              </a:rPr>
              <a:t>    shift. </a:t>
            </a:r>
          </a:p>
          <a:p>
            <a:r>
              <a:rPr lang="en-US" sz="2000" b="0" i="0" u="none" strike="noStrike" baseline="0" dirty="0" smtClean="0">
                <a:latin typeface="Times New Roman" panose="02020603050405020304" pitchFamily="18" charset="0"/>
              </a:rPr>
              <a:t>2. Fold and roll up clean white washcloths using gloves. Layer the extra clean washcloths in a dry plastic container. </a:t>
            </a:r>
          </a:p>
          <a:p>
            <a:r>
              <a:rPr lang="en-US" sz="2000" b="0" i="0" u="none" strike="noStrike" baseline="0" dirty="0" smtClean="0">
                <a:latin typeface="Times New Roman" panose="02020603050405020304" pitchFamily="18" charset="0"/>
              </a:rPr>
              <a:t>3. Put 2 quarts of water in the bottom part of the chaffing pan/container and plug it in.</a:t>
            </a:r>
          </a:p>
          <a:p>
            <a:r>
              <a:rPr lang="en-US" sz="2000" b="0" i="0" u="none" strike="noStrike" baseline="0" dirty="0" smtClean="0">
                <a:latin typeface="Times New Roman" panose="02020603050405020304" pitchFamily="18" charset="0"/>
              </a:rPr>
              <a:t>4. Check temperature control and make sure it is on “Max”.</a:t>
            </a:r>
          </a:p>
          <a:p>
            <a:r>
              <a:rPr lang="en-US" sz="2000" dirty="0">
                <a:latin typeface="Times New Roman" panose="02020603050405020304" pitchFamily="18" charset="0"/>
              </a:rPr>
              <a:t>5</a:t>
            </a:r>
            <a:r>
              <a:rPr lang="en-US" sz="2000" b="0" i="0" u="none" strike="noStrike" baseline="0" dirty="0" smtClean="0">
                <a:latin typeface="Times New Roman" panose="02020603050405020304" pitchFamily="18" charset="0"/>
              </a:rPr>
              <a:t>. Place the washcloths for the scheduled areas in the chaffer insert part</a:t>
            </a:r>
            <a:r>
              <a:rPr lang="en-US" sz="2000" b="0" i="0" u="none" strike="noStrike" dirty="0" smtClean="0">
                <a:latin typeface="Times New Roman" panose="02020603050405020304" pitchFamily="18" charset="0"/>
              </a:rPr>
              <a:t> </a:t>
            </a:r>
            <a:r>
              <a:rPr lang="en-US" sz="2000" b="0" i="0" u="none" strike="noStrike" baseline="0" dirty="0" smtClean="0">
                <a:latin typeface="Times New Roman" panose="02020603050405020304" pitchFamily="18" charset="0"/>
              </a:rPr>
              <a:t>(1 layer).</a:t>
            </a:r>
          </a:p>
          <a:p>
            <a:r>
              <a:rPr lang="en-US" sz="2000" dirty="0">
                <a:latin typeface="Times New Roman" panose="02020603050405020304" pitchFamily="18" charset="0"/>
              </a:rPr>
              <a:t>6</a:t>
            </a:r>
            <a:r>
              <a:rPr lang="en-US" sz="2000" b="0" i="0" u="none" strike="noStrike" baseline="0" dirty="0" smtClean="0">
                <a:latin typeface="Times New Roman" panose="02020603050405020304" pitchFamily="18" charset="0"/>
              </a:rPr>
              <a:t>. Place chaffing insert pan over bottom part of the chaffing container.</a:t>
            </a:r>
          </a:p>
          <a:p>
            <a:r>
              <a:rPr lang="en-US" sz="2000" dirty="0">
                <a:latin typeface="Times New Roman" panose="02020603050405020304" pitchFamily="18" charset="0"/>
              </a:rPr>
              <a:t>7</a:t>
            </a:r>
            <a:r>
              <a:rPr lang="en-US" sz="2000" b="0" i="0" u="none" strike="noStrike" baseline="0" dirty="0" smtClean="0">
                <a:latin typeface="Times New Roman" panose="02020603050405020304" pitchFamily="18" charset="0"/>
              </a:rPr>
              <a:t>. Place one drop of lavender oil on each cloth.</a:t>
            </a:r>
          </a:p>
          <a:p>
            <a:r>
              <a:rPr lang="en-US" sz="2000" dirty="0">
                <a:latin typeface="Times New Roman" panose="02020603050405020304" pitchFamily="18" charset="0"/>
              </a:rPr>
              <a:t>8</a:t>
            </a:r>
            <a:r>
              <a:rPr lang="en-US" sz="2000" b="0" i="0" u="none" strike="noStrike" baseline="0" dirty="0" smtClean="0">
                <a:latin typeface="Times New Roman" panose="02020603050405020304" pitchFamily="18" charset="0"/>
              </a:rPr>
              <a:t>. Pour hot water over the washcloths in the insert chaffing pan, wetting them (wet them enough that they will stay</a:t>
            </a:r>
          </a:p>
          <a:p>
            <a:r>
              <a:rPr lang="en-US" sz="2000" dirty="0">
                <a:latin typeface="Times New Roman" panose="02020603050405020304" pitchFamily="18" charset="0"/>
              </a:rPr>
              <a:t> </a:t>
            </a:r>
            <a:r>
              <a:rPr lang="en-US" sz="2000" dirty="0" smtClean="0">
                <a:latin typeface="Times New Roman" panose="02020603050405020304" pitchFamily="18" charset="0"/>
              </a:rPr>
              <a:t> </a:t>
            </a:r>
            <a:r>
              <a:rPr lang="en-US" sz="2000" b="0" i="0" u="none" strike="noStrike" baseline="0" dirty="0" smtClean="0">
                <a:latin typeface="Times New Roman" panose="02020603050405020304" pitchFamily="18" charset="0"/>
              </a:rPr>
              <a:t> wet and not dry out-approximately 1 quart of hot water).</a:t>
            </a:r>
          </a:p>
          <a:p>
            <a:r>
              <a:rPr lang="en-US" sz="2000" dirty="0" smtClean="0">
                <a:latin typeface="Times New Roman" panose="02020603050405020304" pitchFamily="18" charset="0"/>
              </a:rPr>
              <a:t>9</a:t>
            </a:r>
            <a:r>
              <a:rPr lang="en-US" sz="2000" b="0" i="0" u="none" strike="noStrike" baseline="0" dirty="0" smtClean="0">
                <a:latin typeface="Times New Roman" panose="02020603050405020304" pitchFamily="18" charset="0"/>
              </a:rPr>
              <a:t>. </a:t>
            </a:r>
            <a:r>
              <a:rPr lang="en-US" sz="2000" dirty="0">
                <a:latin typeface="Times New Roman" panose="02020603050405020304" pitchFamily="18" charset="0"/>
              </a:rPr>
              <a:t>P</a:t>
            </a:r>
            <a:r>
              <a:rPr lang="en-US" sz="2000" b="0" i="0" u="none" strike="noStrike" baseline="0" dirty="0" smtClean="0">
                <a:latin typeface="Times New Roman" panose="02020603050405020304" pitchFamily="18" charset="0"/>
              </a:rPr>
              <a:t>lug in the chaffing pan.</a:t>
            </a:r>
          </a:p>
          <a:p>
            <a:r>
              <a:rPr lang="en-US" sz="2000" dirty="0" smtClean="0">
                <a:latin typeface="Times New Roman" panose="02020603050405020304" pitchFamily="18" charset="0"/>
              </a:rPr>
              <a:t>10. </a:t>
            </a:r>
            <a:r>
              <a:rPr lang="en-US" sz="2000" b="0" i="0" u="none" strike="noStrike" baseline="0" dirty="0" smtClean="0">
                <a:latin typeface="Times New Roman" panose="02020603050405020304" pitchFamily="18" charset="0"/>
              </a:rPr>
              <a:t>Use the small hand held chaffing tray with lid and the tongs when offering towels to the</a:t>
            </a:r>
            <a:r>
              <a:rPr lang="en-US" sz="2000" b="0" i="0" u="none" strike="noStrike" dirty="0" smtClean="0">
                <a:latin typeface="Times New Roman" panose="02020603050405020304" pitchFamily="18" charset="0"/>
              </a:rPr>
              <a:t> </a:t>
            </a:r>
            <a:r>
              <a:rPr lang="en-US" sz="2000" b="0" i="0" u="none" strike="noStrike" baseline="0" dirty="0" smtClean="0">
                <a:latin typeface="Times New Roman" panose="02020603050405020304" pitchFamily="18" charset="0"/>
              </a:rPr>
              <a:t>patients.</a:t>
            </a:r>
          </a:p>
          <a:p>
            <a:r>
              <a:rPr lang="en-US" sz="2000" dirty="0" smtClean="0">
                <a:latin typeface="Times New Roman" panose="02020603050405020304" pitchFamily="18" charset="0"/>
              </a:rPr>
              <a:t>11</a:t>
            </a:r>
            <a:r>
              <a:rPr lang="en-US" sz="2000" b="0" i="0" u="none" strike="noStrike" baseline="0" dirty="0" smtClean="0">
                <a:latin typeface="Times New Roman" panose="02020603050405020304" pitchFamily="18" charset="0"/>
              </a:rPr>
              <a:t>. After all visits all containers and equipment must be cleaned and covered for the next day’s use.</a:t>
            </a:r>
          </a:p>
          <a:p>
            <a:r>
              <a:rPr lang="en-US" sz="2000" dirty="0" smtClean="0">
                <a:latin typeface="Times New Roman" panose="02020603050405020304" pitchFamily="18" charset="0"/>
              </a:rPr>
              <a:t>12. </a:t>
            </a:r>
            <a:r>
              <a:rPr lang="en-US" sz="2000" b="0" i="0" u="none" strike="noStrike" baseline="0" dirty="0" smtClean="0">
                <a:latin typeface="Times New Roman" panose="02020603050405020304" pitchFamily="18" charset="0"/>
              </a:rPr>
              <a:t>Place the dirty washcloths in the white mesh</a:t>
            </a:r>
            <a:r>
              <a:rPr lang="en-US" sz="2000" b="0" i="0" u="none" strike="noStrike" dirty="0" smtClean="0">
                <a:latin typeface="Times New Roman" panose="02020603050405020304" pitchFamily="18" charset="0"/>
              </a:rPr>
              <a:t> </a:t>
            </a:r>
            <a:r>
              <a:rPr lang="en-US" sz="2000" b="0" i="0" u="none" strike="noStrike" baseline="0" dirty="0" smtClean="0">
                <a:latin typeface="Times New Roman" panose="02020603050405020304" pitchFamily="18" charset="0"/>
              </a:rPr>
              <a:t>laundry bag</a:t>
            </a:r>
            <a:r>
              <a:rPr lang="en-US" sz="2000" b="0" i="0" u="none" strike="noStrike" dirty="0" smtClean="0">
                <a:latin typeface="Times New Roman" panose="02020603050405020304" pitchFamily="18" charset="0"/>
              </a:rPr>
              <a:t> and leave in the Volunteers Services Office for pick by</a:t>
            </a:r>
          </a:p>
          <a:p>
            <a:r>
              <a:rPr lang="en-US" sz="2000" dirty="0">
                <a:latin typeface="Times New Roman" panose="02020603050405020304" pitchFamily="18" charset="0"/>
              </a:rPr>
              <a:t> </a:t>
            </a:r>
            <a:r>
              <a:rPr lang="en-US" sz="2000" dirty="0" smtClean="0">
                <a:latin typeface="Times New Roman" panose="02020603050405020304" pitchFamily="18" charset="0"/>
              </a:rPr>
              <a:t>    </a:t>
            </a:r>
            <a:r>
              <a:rPr lang="en-US" sz="2000" b="0" i="0" u="none" strike="noStrike" dirty="0" smtClean="0">
                <a:latin typeface="Times New Roman" panose="02020603050405020304" pitchFamily="18" charset="0"/>
              </a:rPr>
              <a:t> Cowell’s Cleaners. </a:t>
            </a:r>
          </a:p>
          <a:p>
            <a:endParaRPr lang="en-US" sz="2000" b="0" i="0" u="none" strike="noStrike" baseline="0" dirty="0" smtClean="0">
              <a:latin typeface="Times New Roman" panose="02020603050405020304" pitchFamily="18" charset="0"/>
            </a:endParaRPr>
          </a:p>
          <a:p>
            <a:endParaRPr lang="en-US" sz="2000" b="0" i="0" u="none" strike="noStrike" baseline="0" dirty="0" smtClean="0">
              <a:latin typeface="Times New Roman" panose="02020603050405020304" pitchFamily="18" charset="0"/>
            </a:endParaRPr>
          </a:p>
        </p:txBody>
      </p:sp>
    </p:spTree>
    <p:extLst>
      <p:ext uri="{BB962C8B-B14F-4D97-AF65-F5344CB8AC3E}">
        <p14:creationId xmlns:p14="http://schemas.microsoft.com/office/powerpoint/2010/main" val="1302823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59429" cy="783772"/>
          </a:xfrm>
          <a:prstGeom prst="rect">
            <a:avLst/>
          </a:prstGeom>
        </p:spPr>
      </p:pic>
      <p:sp>
        <p:nvSpPr>
          <p:cNvPr id="5" name="TextBox 4"/>
          <p:cNvSpPr txBox="1"/>
          <p:nvPr/>
        </p:nvSpPr>
        <p:spPr>
          <a:xfrm>
            <a:off x="334108" y="1468316"/>
            <a:ext cx="7455877" cy="4708981"/>
          </a:xfrm>
          <a:prstGeom prst="rect">
            <a:avLst/>
          </a:prstGeom>
          <a:noFill/>
        </p:spPr>
        <p:txBody>
          <a:bodyPr wrap="square" rtlCol="0">
            <a:spAutoFit/>
          </a:bodyPr>
          <a:lstStyle/>
          <a:p>
            <a:r>
              <a:rPr lang="en-US" sz="2000" dirty="0" smtClean="0"/>
              <a:t>If you are hosting in a scheduled area:</a:t>
            </a:r>
          </a:p>
          <a:p>
            <a:endParaRPr lang="en-US" sz="2000" dirty="0" smtClean="0"/>
          </a:p>
          <a:p>
            <a:pPr marL="457200" indent="-457200">
              <a:buAutoNum type="arabicPeriod"/>
            </a:pPr>
            <a:r>
              <a:rPr lang="en-US" sz="2000" dirty="0" smtClean="0"/>
              <a:t>Prepare the cart for hosting. Place theses items on the cart:</a:t>
            </a:r>
          </a:p>
          <a:p>
            <a:r>
              <a:rPr lang="en-US" sz="2000" dirty="0" smtClean="0"/>
              <a:t>	a. Chaffing Dish with Hot Towels</a:t>
            </a:r>
          </a:p>
          <a:p>
            <a:r>
              <a:rPr lang="en-US" sz="2000" dirty="0" smtClean="0"/>
              <a:t>	b. Tongs</a:t>
            </a:r>
          </a:p>
          <a:p>
            <a:r>
              <a:rPr lang="en-US" sz="2000" dirty="0" smtClean="0"/>
              <a:t>	c. Gloves</a:t>
            </a:r>
          </a:p>
          <a:p>
            <a:r>
              <a:rPr lang="en-US" sz="2000" dirty="0" smtClean="0"/>
              <a:t>	d. Tray</a:t>
            </a:r>
          </a:p>
          <a:p>
            <a:r>
              <a:rPr lang="en-US" sz="2000" dirty="0" smtClean="0"/>
              <a:t>	e. Laundry Bag</a:t>
            </a:r>
          </a:p>
          <a:p>
            <a:r>
              <a:rPr lang="en-US" sz="2000" dirty="0" smtClean="0"/>
              <a:t>	f. CD Player with Spa like Music</a:t>
            </a:r>
          </a:p>
          <a:p>
            <a:endParaRPr lang="en-US" sz="2000" dirty="0" smtClean="0"/>
          </a:p>
          <a:p>
            <a:r>
              <a:rPr lang="en-US" sz="2000" dirty="0" smtClean="0"/>
              <a:t>2. Offer patient, guest, and/or staff a hot towel.</a:t>
            </a:r>
          </a:p>
          <a:p>
            <a:endParaRPr lang="en-US" sz="2000" dirty="0" smtClean="0"/>
          </a:p>
          <a:p>
            <a:r>
              <a:rPr lang="en-US" sz="2000" dirty="0" smtClean="0"/>
              <a:t>3.Greet them: “Hi! My name is _____________ from Volunteer Services. Would you like a hot lavender scented towel to refresh yourself?”</a:t>
            </a:r>
            <a:endParaRPr lang="en-US" sz="2000" dirty="0"/>
          </a:p>
        </p:txBody>
      </p:sp>
      <p:sp>
        <p:nvSpPr>
          <p:cNvPr id="6" name="TextBox 5"/>
          <p:cNvSpPr txBox="1"/>
          <p:nvPr/>
        </p:nvSpPr>
        <p:spPr>
          <a:xfrm>
            <a:off x="3420208" y="263770"/>
            <a:ext cx="6172200" cy="769441"/>
          </a:xfrm>
          <a:prstGeom prst="rect">
            <a:avLst/>
          </a:prstGeom>
          <a:noFill/>
        </p:spPr>
        <p:txBody>
          <a:bodyPr wrap="square" rtlCol="0">
            <a:spAutoFit/>
          </a:bodyPr>
          <a:lstStyle/>
          <a:p>
            <a:r>
              <a:rPr lang="en-US" sz="4400" dirty="0" smtClean="0"/>
              <a:t>HOSTING OSHIBORI</a:t>
            </a:r>
            <a:endParaRPr lang="en-US" sz="4400" dirty="0"/>
          </a:p>
        </p:txBody>
      </p:sp>
      <p:pic>
        <p:nvPicPr>
          <p:cNvPr id="8" name="Picture 7"/>
          <p:cNvPicPr>
            <a:picLocks noChangeAspect="1"/>
          </p:cNvPicPr>
          <p:nvPr/>
        </p:nvPicPr>
        <p:blipFill>
          <a:blip r:embed="rId4"/>
          <a:stretch>
            <a:fillRect/>
          </a:stretch>
        </p:blipFill>
        <p:spPr>
          <a:xfrm>
            <a:off x="7629578" y="1745622"/>
            <a:ext cx="4188616" cy="3459424"/>
          </a:xfrm>
          <a:prstGeom prst="rect">
            <a:avLst/>
          </a:prstGeom>
        </p:spPr>
      </p:pic>
    </p:spTree>
    <p:extLst>
      <p:ext uri="{BB962C8B-B14F-4D97-AF65-F5344CB8AC3E}">
        <p14:creationId xmlns:p14="http://schemas.microsoft.com/office/powerpoint/2010/main" val="2729434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extBox 1"/>
          <p:cNvSpPr txBox="1"/>
          <p:nvPr/>
        </p:nvSpPr>
        <p:spPr>
          <a:xfrm>
            <a:off x="4969104" y="993531"/>
            <a:ext cx="269654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Ortho </a:t>
            </a:r>
          </a:p>
          <a:p>
            <a:pPr marL="285750" indent="-285750">
              <a:buFont typeface="Arial" panose="020B0604020202020204" pitchFamily="34" charset="0"/>
              <a:buChar char="•"/>
            </a:pPr>
            <a:r>
              <a:rPr lang="en-US" sz="2400" dirty="0" err="1" smtClean="0"/>
              <a:t>Nephro</a:t>
            </a:r>
            <a:endParaRPr lang="en-US" sz="2400" dirty="0" smtClean="0"/>
          </a:p>
          <a:p>
            <a:pPr marL="285750" indent="-285750">
              <a:buFont typeface="Arial" panose="020B0604020202020204" pitchFamily="34" charset="0"/>
              <a:buChar char="•"/>
            </a:pPr>
            <a:r>
              <a:rPr lang="en-US" sz="2400" dirty="0" smtClean="0"/>
              <a:t>3IMC</a:t>
            </a:r>
          </a:p>
          <a:p>
            <a:pPr marL="285750" indent="-285750">
              <a:buFont typeface="Arial" panose="020B0604020202020204" pitchFamily="34" charset="0"/>
              <a:buChar char="•"/>
            </a:pPr>
            <a:r>
              <a:rPr lang="en-US" sz="2400" dirty="0" smtClean="0"/>
              <a:t>Neuro</a:t>
            </a:r>
          </a:p>
          <a:p>
            <a:pPr marL="285750" indent="-285750">
              <a:buFont typeface="Arial" panose="020B0604020202020204" pitchFamily="34" charset="0"/>
              <a:buChar char="•"/>
            </a:pPr>
            <a:r>
              <a:rPr lang="en-US" sz="2400" dirty="0" smtClean="0"/>
              <a:t>CDO</a:t>
            </a:r>
          </a:p>
          <a:p>
            <a:pPr marL="285750" indent="-285750">
              <a:buFont typeface="Arial" panose="020B0604020202020204" pitchFamily="34" charset="0"/>
              <a:buChar char="•"/>
            </a:pPr>
            <a:r>
              <a:rPr lang="en-US" sz="2400" dirty="0" smtClean="0"/>
              <a:t>SCU</a:t>
            </a:r>
          </a:p>
          <a:p>
            <a:pPr marL="285750" lvl="0" indent="-285750">
              <a:buFont typeface="Arial" panose="020B0604020202020204" pitchFamily="34" charset="0"/>
              <a:buChar char="•"/>
            </a:pPr>
            <a:r>
              <a:rPr lang="en-US" sz="2400" dirty="0">
                <a:solidFill>
                  <a:prstClr val="black"/>
                </a:solidFill>
              </a:rPr>
              <a:t>ONC</a:t>
            </a:r>
          </a:p>
          <a:p>
            <a:pPr marL="285750" lvl="0" indent="-285750">
              <a:buFont typeface="Arial" panose="020B0604020202020204" pitchFamily="34" charset="0"/>
              <a:buChar char="•"/>
            </a:pPr>
            <a:r>
              <a:rPr lang="en-US" sz="2400" dirty="0">
                <a:solidFill>
                  <a:prstClr val="black"/>
                </a:solidFill>
              </a:rPr>
              <a:t>WOCH</a:t>
            </a:r>
          </a:p>
          <a:p>
            <a:pPr marL="285750" indent="-285750">
              <a:buFont typeface="Arial" panose="020B0604020202020204" pitchFamily="34" charset="0"/>
              <a:buChar char="•"/>
            </a:pPr>
            <a:endParaRPr lang="en-US" sz="2400" dirty="0" smtClean="0"/>
          </a:p>
        </p:txBody>
      </p:sp>
      <p:sp>
        <p:nvSpPr>
          <p:cNvPr id="3" name="TextBox 2"/>
          <p:cNvSpPr txBox="1"/>
          <p:nvPr/>
        </p:nvSpPr>
        <p:spPr>
          <a:xfrm>
            <a:off x="2603241" y="58830"/>
            <a:ext cx="6848669" cy="769441"/>
          </a:xfrm>
          <a:prstGeom prst="rect">
            <a:avLst/>
          </a:prstGeom>
          <a:noFill/>
        </p:spPr>
        <p:txBody>
          <a:bodyPr wrap="square" rtlCol="0">
            <a:spAutoFit/>
          </a:bodyPr>
          <a:lstStyle/>
          <a:p>
            <a:pPr algn="ctr"/>
            <a:r>
              <a:rPr lang="en-US" sz="4400" dirty="0" smtClean="0"/>
              <a:t>Carts and Locations </a:t>
            </a:r>
            <a:endParaRPr lang="en-US" sz="4400" dirty="0"/>
          </a:p>
        </p:txBody>
      </p:sp>
      <p:sp>
        <p:nvSpPr>
          <p:cNvPr id="6" name="TextBox 5"/>
          <p:cNvSpPr txBox="1"/>
          <p:nvPr/>
        </p:nvSpPr>
        <p:spPr>
          <a:xfrm>
            <a:off x="4969104" y="3951690"/>
            <a:ext cx="2323265" cy="3046988"/>
          </a:xfrm>
          <a:prstGeom prst="rect">
            <a:avLst/>
          </a:prstGeom>
          <a:noFill/>
        </p:spPr>
        <p:txBody>
          <a:bodyPr wrap="none" rtlCol="0">
            <a:spAutoFit/>
          </a:bodyPr>
          <a:lstStyle/>
          <a:p>
            <a:pPr marL="285750" lvl="0" indent="-285750">
              <a:buFont typeface="Arial" panose="020B0604020202020204" pitchFamily="34" charset="0"/>
              <a:buChar char="•"/>
            </a:pPr>
            <a:r>
              <a:rPr lang="en-US" sz="2400" dirty="0">
                <a:solidFill>
                  <a:prstClr val="black"/>
                </a:solidFill>
              </a:rPr>
              <a:t>L&amp;D</a:t>
            </a:r>
          </a:p>
          <a:p>
            <a:pPr marL="285750" lvl="0" indent="-285750">
              <a:buFont typeface="Arial" panose="020B0604020202020204" pitchFamily="34" charset="0"/>
              <a:buChar char="•"/>
            </a:pPr>
            <a:r>
              <a:rPr lang="en-US" sz="2400" dirty="0"/>
              <a:t>ICU</a:t>
            </a:r>
          </a:p>
          <a:p>
            <a:pPr marL="285750" lvl="0" indent="-285750">
              <a:buFont typeface="Arial" panose="020B0604020202020204" pitchFamily="34" charset="0"/>
              <a:buChar char="•"/>
            </a:pPr>
            <a:r>
              <a:rPr lang="en-US" sz="2400" dirty="0">
                <a:solidFill>
                  <a:prstClr val="black"/>
                </a:solidFill>
              </a:rPr>
              <a:t>IMC</a:t>
            </a:r>
          </a:p>
          <a:p>
            <a:pPr marL="285750" lvl="0" indent="-285750">
              <a:buFont typeface="Arial" panose="020B0604020202020204" pitchFamily="34" charset="0"/>
              <a:buChar char="•"/>
            </a:pPr>
            <a:r>
              <a:rPr lang="en-US" sz="2400" dirty="0" smtClean="0">
                <a:solidFill>
                  <a:prstClr val="black"/>
                </a:solidFill>
              </a:rPr>
              <a:t>CVIMC</a:t>
            </a:r>
          </a:p>
          <a:p>
            <a:pPr marL="285750" lvl="0" indent="-285750">
              <a:buFont typeface="Arial" panose="020B0604020202020204" pitchFamily="34" charset="0"/>
              <a:buChar char="•"/>
            </a:pPr>
            <a:r>
              <a:rPr lang="en-US" sz="2400" dirty="0" smtClean="0">
                <a:solidFill>
                  <a:prstClr val="black"/>
                </a:solidFill>
              </a:rPr>
              <a:t>HR</a:t>
            </a:r>
          </a:p>
          <a:p>
            <a:pPr marL="285750" lvl="0" indent="-285750">
              <a:buFont typeface="Arial" panose="020B0604020202020204" pitchFamily="34" charset="0"/>
              <a:buChar char="•"/>
            </a:pPr>
            <a:r>
              <a:rPr lang="en-US" sz="2400" dirty="0" smtClean="0">
                <a:solidFill>
                  <a:prstClr val="black"/>
                </a:solidFill>
              </a:rPr>
              <a:t>Education</a:t>
            </a:r>
          </a:p>
          <a:p>
            <a:pPr marL="285750" lvl="0" indent="-285750">
              <a:buFont typeface="Arial" panose="020B0604020202020204" pitchFamily="34" charset="0"/>
              <a:buChar char="•"/>
            </a:pPr>
            <a:r>
              <a:rPr lang="en-US" sz="2400" dirty="0" smtClean="0">
                <a:solidFill>
                  <a:prstClr val="black"/>
                </a:solidFill>
              </a:rPr>
              <a:t>Administration</a:t>
            </a:r>
          </a:p>
          <a:p>
            <a:pPr lvl="0"/>
            <a:endParaRPr lang="en-US" sz="2400" dirty="0" smtClean="0">
              <a:solidFill>
                <a:prstClr val="black"/>
              </a:solidFill>
            </a:endParaRPr>
          </a:p>
        </p:txBody>
      </p:sp>
      <p:pic>
        <p:nvPicPr>
          <p:cNvPr id="7" name="Picture 6"/>
          <p:cNvPicPr>
            <a:picLocks noChangeAspect="1"/>
          </p:cNvPicPr>
          <p:nvPr/>
        </p:nvPicPr>
        <p:blipFill>
          <a:blip r:embed="rId2"/>
          <a:stretch>
            <a:fillRect/>
          </a:stretch>
        </p:blipFill>
        <p:spPr>
          <a:xfrm>
            <a:off x="0" y="0"/>
            <a:ext cx="1956986" cy="7864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04" y="1197939"/>
            <a:ext cx="4075485" cy="53193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4269" y="1134208"/>
            <a:ext cx="4378489" cy="5383077"/>
          </a:xfrm>
          <a:prstGeom prst="rect">
            <a:avLst/>
          </a:prstGeom>
        </p:spPr>
      </p:pic>
    </p:spTree>
    <p:extLst>
      <p:ext uri="{BB962C8B-B14F-4D97-AF65-F5344CB8AC3E}">
        <p14:creationId xmlns:p14="http://schemas.microsoft.com/office/powerpoint/2010/main" val="355331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452</Words>
  <Application>Microsoft Office PowerPoint</Application>
  <PresentationFormat>Widescreen</PresentationFormat>
  <Paragraphs>50</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Shaellen Thompson</dc:creator>
  <cp:lastModifiedBy>Shaellen Thompson</cp:lastModifiedBy>
  <cp:revision>21</cp:revision>
  <dcterms:created xsi:type="dcterms:W3CDTF">2023-07-21T16:23:00Z</dcterms:created>
  <dcterms:modified xsi:type="dcterms:W3CDTF">2023-07-25T16:11:13Z</dcterms:modified>
</cp:coreProperties>
</file>